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4"/>
    <p:sldId id="257" r:id="rId45"/>
    <p:sldId id="258" r:id="rId46"/>
    <p:sldId id="259" r:id="rId47"/>
    <p:sldId id="260" r:id="rId48"/>
    <p:sldId id="261" r:id="rId49"/>
    <p:sldId id="262" r:id="rId50"/>
    <p:sldId id="263" r:id="rId51"/>
    <p:sldId id="264" r:id="rId52"/>
    <p:sldId id="265" r:id="rId53"/>
    <p:sldId id="266" r:id="rId54"/>
    <p:sldId id="267" r:id="rId55"/>
    <p:sldId id="268" r:id="rId56"/>
    <p:sldId id="269" r:id="rId5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aleway" charset="1" panose="020B0503030101060003"/>
      <p:regular r:id="rId10"/>
    </p:embeddedFont>
    <p:embeddedFont>
      <p:font typeface="Raleway Bold" charset="1" panose="020B0803030101060003"/>
      <p:regular r:id="rId11"/>
    </p:embeddedFont>
    <p:embeddedFont>
      <p:font typeface="Raleway Thin" charset="1" panose="020B0203030101060003"/>
      <p:regular r:id="rId12"/>
    </p:embeddedFont>
    <p:embeddedFont>
      <p:font typeface="Raleway Heavy" charset="1" panose="020B0003030101060003"/>
      <p:regular r:id="rId13"/>
    </p:embeddedFont>
    <p:embeddedFont>
      <p:font typeface="Poppins" charset="1" panose="00000500000000000000"/>
      <p:regular r:id="rId14"/>
    </p:embeddedFont>
    <p:embeddedFont>
      <p:font typeface="Poppins Bold" charset="1" panose="00000800000000000000"/>
      <p:regular r:id="rId15"/>
    </p:embeddedFont>
    <p:embeddedFont>
      <p:font typeface="Poppins Italics" charset="1" panose="00000500000000000000"/>
      <p:regular r:id="rId16"/>
    </p:embeddedFont>
    <p:embeddedFont>
      <p:font typeface="Poppins Bold Italics" charset="1" panose="00000800000000000000"/>
      <p:regular r:id="rId17"/>
    </p:embeddedFont>
    <p:embeddedFont>
      <p:font typeface="Poppins Thin" charset="1" panose="00000300000000000000"/>
      <p:regular r:id="rId18"/>
    </p:embeddedFont>
    <p:embeddedFont>
      <p:font typeface="Poppins Thin Italics" charset="1" panose="00000300000000000000"/>
      <p:regular r:id="rId19"/>
    </p:embeddedFont>
    <p:embeddedFont>
      <p:font typeface="Poppins Extra-Light" charset="1" panose="00000300000000000000"/>
      <p:regular r:id="rId20"/>
    </p:embeddedFont>
    <p:embeddedFont>
      <p:font typeface="Poppins Extra-Light Italics" charset="1" panose="00000300000000000000"/>
      <p:regular r:id="rId21"/>
    </p:embeddedFont>
    <p:embeddedFont>
      <p:font typeface="Poppins Light" charset="1" panose="00000400000000000000"/>
      <p:regular r:id="rId22"/>
    </p:embeddedFont>
    <p:embeddedFont>
      <p:font typeface="Poppins Light Italics" charset="1" panose="00000400000000000000"/>
      <p:regular r:id="rId23"/>
    </p:embeddedFont>
    <p:embeddedFont>
      <p:font typeface="Poppins Medium" charset="1" panose="00000600000000000000"/>
      <p:regular r:id="rId24"/>
    </p:embeddedFont>
    <p:embeddedFont>
      <p:font typeface="Poppins Medium Italics" charset="1" panose="00000600000000000000"/>
      <p:regular r:id="rId25"/>
    </p:embeddedFont>
    <p:embeddedFont>
      <p:font typeface="Poppins Semi-Bold" charset="1" panose="00000700000000000000"/>
      <p:regular r:id="rId26"/>
    </p:embeddedFont>
    <p:embeddedFont>
      <p:font typeface="Poppins Semi-Bold Italics" charset="1" panose="00000700000000000000"/>
      <p:regular r:id="rId27"/>
    </p:embeddedFont>
    <p:embeddedFont>
      <p:font typeface="Poppins Ultra-Bold" charset="1" panose="00000900000000000000"/>
      <p:regular r:id="rId28"/>
    </p:embeddedFont>
    <p:embeddedFont>
      <p:font typeface="Poppins Ultra-Bold Italics" charset="1" panose="00000900000000000000"/>
      <p:regular r:id="rId29"/>
    </p:embeddedFont>
    <p:embeddedFont>
      <p:font typeface="Poppins Heavy" charset="1" panose="00000A00000000000000"/>
      <p:regular r:id="rId30"/>
    </p:embeddedFont>
    <p:embeddedFont>
      <p:font typeface="Poppins Heavy Italics" charset="1" panose="00000A00000000000000"/>
      <p:regular r:id="rId31"/>
    </p:embeddedFont>
    <p:embeddedFont>
      <p:font typeface="Object Sans" charset="1" panose="00000300000000000000"/>
      <p:regular r:id="rId32"/>
    </p:embeddedFont>
    <p:embeddedFont>
      <p:font typeface="Object Sans Bold" charset="1" panose="00000300000000000000"/>
      <p:regular r:id="rId33"/>
    </p:embeddedFont>
    <p:embeddedFont>
      <p:font typeface="Object Sans Italics" charset="1" panose="00000300000000000000"/>
      <p:regular r:id="rId34"/>
    </p:embeddedFont>
    <p:embeddedFont>
      <p:font typeface="Object Sans Bold Italics" charset="1" panose="00000300000000000000"/>
      <p:regular r:id="rId35"/>
    </p:embeddedFont>
    <p:embeddedFont>
      <p:font typeface="Object Sans Thin" charset="1" panose="00000300000000000000"/>
      <p:regular r:id="rId36"/>
    </p:embeddedFont>
    <p:embeddedFont>
      <p:font typeface="Object Sans Thin Italics" charset="1" panose="00000300000000000000"/>
      <p:regular r:id="rId37"/>
    </p:embeddedFont>
    <p:embeddedFont>
      <p:font typeface="Object Sans Medium" charset="1" panose="00000300000000000000"/>
      <p:regular r:id="rId38"/>
    </p:embeddedFont>
    <p:embeddedFont>
      <p:font typeface="Object Sans Medium Italics" charset="1" panose="00000300000000000000"/>
      <p:regular r:id="rId39"/>
    </p:embeddedFont>
    <p:embeddedFont>
      <p:font typeface="Object Sans Ultra-Bold" charset="1" panose="00000300000000000000"/>
      <p:regular r:id="rId40"/>
    </p:embeddedFont>
    <p:embeddedFont>
      <p:font typeface="Object Sans Ultra-Bold Italics" charset="1" panose="00000300000000000000"/>
      <p:regular r:id="rId41"/>
    </p:embeddedFont>
    <p:embeddedFont>
      <p:font typeface="Object Sans Heavy" charset="1" panose="00000300000000000000"/>
      <p:regular r:id="rId42"/>
    </p:embeddedFont>
    <p:embeddedFont>
      <p:font typeface="Object Sans Heavy Italics" charset="1" panose="000003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slides/slide1.xml" Type="http://schemas.openxmlformats.org/officeDocument/2006/relationships/slide"/><Relationship Id="rId45" Target="slides/slide2.xml" Type="http://schemas.openxmlformats.org/officeDocument/2006/relationships/slide"/><Relationship Id="rId46" Target="slides/slide3.xml" Type="http://schemas.openxmlformats.org/officeDocument/2006/relationships/slide"/><Relationship Id="rId47" Target="slides/slide4.xml" Type="http://schemas.openxmlformats.org/officeDocument/2006/relationships/slide"/><Relationship Id="rId48" Target="slides/slide5.xml" Type="http://schemas.openxmlformats.org/officeDocument/2006/relationships/slide"/><Relationship Id="rId49" Target="slides/slide6.xml" Type="http://schemas.openxmlformats.org/officeDocument/2006/relationships/slide"/><Relationship Id="rId5" Target="tableStyles.xml" Type="http://schemas.openxmlformats.org/officeDocument/2006/relationships/tableStyles"/><Relationship Id="rId50" Target="slides/slide7.xml" Type="http://schemas.openxmlformats.org/officeDocument/2006/relationships/slide"/><Relationship Id="rId51" Target="slides/slide8.xml" Type="http://schemas.openxmlformats.org/officeDocument/2006/relationships/slide"/><Relationship Id="rId52" Target="slides/slide9.xml" Type="http://schemas.openxmlformats.org/officeDocument/2006/relationships/slide"/><Relationship Id="rId53" Target="slides/slide10.xml" Type="http://schemas.openxmlformats.org/officeDocument/2006/relationships/slide"/><Relationship Id="rId54" Target="slides/slide11.xml" Type="http://schemas.openxmlformats.org/officeDocument/2006/relationships/slide"/><Relationship Id="rId55" Target="slides/slide12.xml" Type="http://schemas.openxmlformats.org/officeDocument/2006/relationships/slide"/><Relationship Id="rId56" Target="slides/slide13.xml" Type="http://schemas.openxmlformats.org/officeDocument/2006/relationships/slide"/><Relationship Id="rId57" Target="slides/slide14.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gif" Type="http://schemas.openxmlformats.org/officeDocument/2006/relationships/image"/><Relationship Id="rId3"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20" y="1326335"/>
            <a:ext cx="18288000" cy="19050"/>
          </a:xfrm>
          <a:prstGeom prst="line">
            <a:avLst/>
          </a:prstGeom>
          <a:ln cap="flat" w="38100">
            <a:solidFill>
              <a:srgbClr val="202020"/>
            </a:solidFill>
            <a:prstDash val="solid"/>
            <a:headEnd type="none" len="sm" w="sm"/>
            <a:tailEnd type="none" len="sm" w="sm"/>
          </a:ln>
        </p:spPr>
      </p:sp>
      <p:grpSp>
        <p:nvGrpSpPr>
          <p:cNvPr name="Group 3" id="3"/>
          <p:cNvGrpSpPr/>
          <p:nvPr/>
        </p:nvGrpSpPr>
        <p:grpSpPr>
          <a:xfrm rot="0">
            <a:off x="0" y="6473539"/>
            <a:ext cx="18288000" cy="3813461"/>
            <a:chOff x="0" y="0"/>
            <a:chExt cx="24384000" cy="5084615"/>
          </a:xfrm>
        </p:grpSpPr>
        <p:pic>
          <p:nvPicPr>
            <p:cNvPr name="Picture 4" id="4"/>
            <p:cNvPicPr>
              <a:picLocks noChangeAspect="true"/>
            </p:cNvPicPr>
            <p:nvPr/>
          </p:nvPicPr>
          <p:blipFill>
            <a:blip r:embed="rId2"/>
            <a:srcRect l="0" t="0" r="0" b="68760"/>
            <a:stretch>
              <a:fillRect/>
            </a:stretch>
          </p:blipFill>
          <p:spPr>
            <a:xfrm flipH="false" flipV="false">
              <a:off x="0" y="0"/>
              <a:ext cx="24384000" cy="5084615"/>
            </a:xfrm>
            <a:prstGeom prst="rect">
              <a:avLst/>
            </a:prstGeom>
          </p:spPr>
        </p:pic>
      </p:grpSp>
      <p:sp>
        <p:nvSpPr>
          <p:cNvPr name="Freeform 5" id="5"/>
          <p:cNvSpPr/>
          <p:nvPr/>
        </p:nvSpPr>
        <p:spPr>
          <a:xfrm flipH="false" flipV="false" rot="0">
            <a:off x="13519414" y="4375206"/>
            <a:ext cx="3739886" cy="3739886"/>
          </a:xfrm>
          <a:custGeom>
            <a:avLst/>
            <a:gdLst/>
            <a:ahLst/>
            <a:cxnLst/>
            <a:rect r="r" b="b" t="t" l="l"/>
            <a:pathLst>
              <a:path h="3739886" w="3739886">
                <a:moveTo>
                  <a:pt x="0" y="0"/>
                </a:moveTo>
                <a:lnTo>
                  <a:pt x="3739886" y="0"/>
                </a:lnTo>
                <a:lnTo>
                  <a:pt x="3739886" y="3739886"/>
                </a:lnTo>
                <a:lnTo>
                  <a:pt x="0" y="37398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3761558" y="4617350"/>
            <a:ext cx="3255597" cy="3255597"/>
          </a:xfrm>
          <a:custGeom>
            <a:avLst/>
            <a:gdLst/>
            <a:ahLst/>
            <a:cxnLst/>
            <a:rect r="r" b="b" t="t" l="l"/>
            <a:pathLst>
              <a:path h="3255597" w="3255597">
                <a:moveTo>
                  <a:pt x="0" y="0"/>
                </a:moveTo>
                <a:lnTo>
                  <a:pt x="3255598" y="0"/>
                </a:lnTo>
                <a:lnTo>
                  <a:pt x="3255598" y="3255598"/>
                </a:lnTo>
                <a:lnTo>
                  <a:pt x="0" y="32555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899048" y="1911424"/>
            <a:ext cx="13413281" cy="4129426"/>
          </a:xfrm>
          <a:prstGeom prst="rect">
            <a:avLst/>
          </a:prstGeom>
        </p:spPr>
        <p:txBody>
          <a:bodyPr anchor="t" rtlCol="false" tIns="0" lIns="0" bIns="0" rIns="0">
            <a:spAutoFit/>
          </a:bodyPr>
          <a:lstStyle/>
          <a:p>
            <a:pPr>
              <a:lnSpc>
                <a:spcPts val="10764"/>
              </a:lnSpc>
            </a:pPr>
            <a:r>
              <a:rPr lang="en-US" sz="10060">
                <a:solidFill>
                  <a:srgbClr val="202020"/>
                </a:solidFill>
                <a:latin typeface="Object Sans Heavy"/>
              </a:rPr>
              <a:t>DATA WRANGLING AND ANALYSIS</a:t>
            </a:r>
          </a:p>
          <a:p>
            <a:pPr>
              <a:lnSpc>
                <a:spcPts val="10764"/>
              </a:lnSpc>
            </a:pPr>
          </a:p>
        </p:txBody>
      </p:sp>
      <p:sp>
        <p:nvSpPr>
          <p:cNvPr name="TextBox 8" id="8"/>
          <p:cNvSpPr txBox="true"/>
          <p:nvPr/>
        </p:nvSpPr>
        <p:spPr>
          <a:xfrm rot="0">
            <a:off x="899048" y="4531625"/>
            <a:ext cx="3427828" cy="509904"/>
          </a:xfrm>
          <a:prstGeom prst="rect">
            <a:avLst/>
          </a:prstGeom>
        </p:spPr>
        <p:txBody>
          <a:bodyPr anchor="t" rtlCol="false" tIns="0" lIns="0" bIns="0" rIns="0">
            <a:spAutoFit/>
          </a:bodyPr>
          <a:lstStyle/>
          <a:p>
            <a:pPr>
              <a:lnSpc>
                <a:spcPts val="3920"/>
              </a:lnSpc>
            </a:pPr>
            <a:r>
              <a:rPr lang="en-US" sz="2800">
                <a:solidFill>
                  <a:srgbClr val="202020"/>
                </a:solidFill>
                <a:latin typeface="Poppins"/>
              </a:rPr>
              <a:t>Presentation by</a:t>
            </a:r>
          </a:p>
        </p:txBody>
      </p:sp>
      <p:sp>
        <p:nvSpPr>
          <p:cNvPr name="TextBox 9" id="9"/>
          <p:cNvSpPr txBox="true"/>
          <p:nvPr/>
        </p:nvSpPr>
        <p:spPr>
          <a:xfrm rot="0">
            <a:off x="3575239" y="4531625"/>
            <a:ext cx="4408274" cy="509904"/>
          </a:xfrm>
          <a:prstGeom prst="rect">
            <a:avLst/>
          </a:prstGeom>
        </p:spPr>
        <p:txBody>
          <a:bodyPr anchor="t" rtlCol="false" tIns="0" lIns="0" bIns="0" rIns="0">
            <a:spAutoFit/>
          </a:bodyPr>
          <a:lstStyle/>
          <a:p>
            <a:pPr algn="r">
              <a:lnSpc>
                <a:spcPts val="3920"/>
              </a:lnSpc>
            </a:pPr>
            <a:r>
              <a:rPr lang="en-US" sz="2800">
                <a:solidFill>
                  <a:srgbClr val="A97658"/>
                </a:solidFill>
                <a:latin typeface="Poppins Heavy"/>
              </a:rPr>
              <a:t>John Rome A. Belocora</a:t>
            </a:r>
          </a:p>
        </p:txBody>
      </p:sp>
      <p:sp>
        <p:nvSpPr>
          <p:cNvPr name="TextBox 10" id="10"/>
          <p:cNvSpPr txBox="true"/>
          <p:nvPr/>
        </p:nvSpPr>
        <p:spPr>
          <a:xfrm rot="0">
            <a:off x="13009877" y="307651"/>
            <a:ext cx="4758961" cy="368300"/>
          </a:xfrm>
          <a:prstGeom prst="rect">
            <a:avLst/>
          </a:prstGeom>
        </p:spPr>
        <p:txBody>
          <a:bodyPr anchor="t" rtlCol="false" tIns="0" lIns="0" bIns="0" rIns="0">
            <a:spAutoFit/>
          </a:bodyPr>
          <a:lstStyle/>
          <a:p>
            <a:pPr algn="r">
              <a:lnSpc>
                <a:spcPts val="2800"/>
              </a:lnSpc>
            </a:pPr>
            <a:r>
              <a:rPr lang="en-US" sz="2000">
                <a:solidFill>
                  <a:srgbClr val="202020"/>
                </a:solidFill>
                <a:latin typeface="Poppins"/>
              </a:rPr>
              <a:t>Computational Thinking With Python</a:t>
            </a:r>
          </a:p>
        </p:txBody>
      </p:sp>
      <p:sp>
        <p:nvSpPr>
          <p:cNvPr name="TextBox 11" id="11"/>
          <p:cNvSpPr txBox="true"/>
          <p:nvPr/>
        </p:nvSpPr>
        <p:spPr>
          <a:xfrm rot="0">
            <a:off x="899048" y="764360"/>
            <a:ext cx="4225496" cy="391795"/>
          </a:xfrm>
          <a:prstGeom prst="rect">
            <a:avLst/>
          </a:prstGeom>
        </p:spPr>
        <p:txBody>
          <a:bodyPr anchor="t" rtlCol="false" tIns="0" lIns="0" bIns="0" rIns="0">
            <a:spAutoFit/>
          </a:bodyPr>
          <a:lstStyle/>
          <a:p>
            <a:pPr>
              <a:lnSpc>
                <a:spcPts val="3079"/>
              </a:lnSpc>
            </a:pPr>
            <a:r>
              <a:rPr lang="en-US" sz="2199">
                <a:solidFill>
                  <a:srgbClr val="202020"/>
                </a:solidFill>
                <a:latin typeface="Poppins"/>
              </a:rPr>
              <a:t>Midterm Skills Exam: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20" y="2016428"/>
            <a:ext cx="18288000" cy="19050"/>
          </a:xfrm>
          <a:prstGeom prst="line">
            <a:avLst/>
          </a:prstGeom>
          <a:ln cap="flat" w="38100">
            <a:solidFill>
              <a:srgbClr val="202020"/>
            </a:solidFill>
            <a:prstDash val="solid"/>
            <a:headEnd type="none" len="sm" w="sm"/>
            <a:tailEnd type="none" len="sm" w="sm"/>
          </a:ln>
        </p:spPr>
      </p:sp>
      <p:sp>
        <p:nvSpPr>
          <p:cNvPr name="Freeform 3" id="3"/>
          <p:cNvSpPr/>
          <p:nvPr/>
        </p:nvSpPr>
        <p:spPr>
          <a:xfrm flipH="false" flipV="false" rot="0">
            <a:off x="16563183" y="266196"/>
            <a:ext cx="1392235" cy="1392235"/>
          </a:xfrm>
          <a:custGeom>
            <a:avLst/>
            <a:gdLst/>
            <a:ahLst/>
            <a:cxnLst/>
            <a:rect r="r" b="b" t="t" l="l"/>
            <a:pathLst>
              <a:path h="1392235" w="1392235">
                <a:moveTo>
                  <a:pt x="0" y="0"/>
                </a:moveTo>
                <a:lnTo>
                  <a:pt x="1392234" y="0"/>
                </a:lnTo>
                <a:lnTo>
                  <a:pt x="1392234" y="1392235"/>
                </a:lnTo>
                <a:lnTo>
                  <a:pt x="0" y="1392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6089" y="3561272"/>
            <a:ext cx="17695822" cy="5782883"/>
          </a:xfrm>
          <a:custGeom>
            <a:avLst/>
            <a:gdLst/>
            <a:ahLst/>
            <a:cxnLst/>
            <a:rect r="r" b="b" t="t" l="l"/>
            <a:pathLst>
              <a:path h="5782883" w="17695822">
                <a:moveTo>
                  <a:pt x="0" y="0"/>
                </a:moveTo>
                <a:lnTo>
                  <a:pt x="17695822" y="0"/>
                </a:lnTo>
                <a:lnTo>
                  <a:pt x="17695822" y="5782883"/>
                </a:lnTo>
                <a:lnTo>
                  <a:pt x="0" y="5782883"/>
                </a:lnTo>
                <a:lnTo>
                  <a:pt x="0" y="0"/>
                </a:lnTo>
                <a:close/>
              </a:path>
            </a:pathLst>
          </a:custGeom>
          <a:blipFill>
            <a:blip r:embed="rId4"/>
            <a:stretch>
              <a:fillRect l="0" t="0" r="0" b="0"/>
            </a:stretch>
          </a:blipFill>
        </p:spPr>
      </p:sp>
      <p:sp>
        <p:nvSpPr>
          <p:cNvPr name="TextBox 5" id="5"/>
          <p:cNvSpPr txBox="true"/>
          <p:nvPr/>
        </p:nvSpPr>
        <p:spPr>
          <a:xfrm rot="0">
            <a:off x="16850146" y="9201150"/>
            <a:ext cx="598067" cy="391795"/>
          </a:xfrm>
          <a:prstGeom prst="rect">
            <a:avLst/>
          </a:prstGeom>
        </p:spPr>
        <p:txBody>
          <a:bodyPr anchor="t" rtlCol="false" tIns="0" lIns="0" bIns="0" rIns="0">
            <a:spAutoFit/>
          </a:bodyPr>
          <a:lstStyle/>
          <a:p>
            <a:pPr algn="r">
              <a:lnSpc>
                <a:spcPts val="3079"/>
              </a:lnSpc>
            </a:pPr>
            <a:r>
              <a:rPr lang="en-US" sz="2199">
                <a:solidFill>
                  <a:srgbClr val="A97658"/>
                </a:solidFill>
                <a:latin typeface="Poppins Ultra-Bold"/>
              </a:rPr>
              <a:t>10</a:t>
            </a:r>
          </a:p>
        </p:txBody>
      </p:sp>
      <p:sp>
        <p:nvSpPr>
          <p:cNvPr name="TextBox 6" id="6"/>
          <p:cNvSpPr txBox="true"/>
          <p:nvPr/>
        </p:nvSpPr>
        <p:spPr>
          <a:xfrm rot="0">
            <a:off x="375375" y="637728"/>
            <a:ext cx="13773928" cy="848619"/>
          </a:xfrm>
          <a:prstGeom prst="rect">
            <a:avLst/>
          </a:prstGeom>
        </p:spPr>
        <p:txBody>
          <a:bodyPr anchor="t" rtlCol="false" tIns="0" lIns="0" bIns="0" rIns="0">
            <a:spAutoFit/>
          </a:bodyPr>
          <a:lstStyle/>
          <a:p>
            <a:pPr>
              <a:lnSpc>
                <a:spcPts val="6442"/>
              </a:lnSpc>
            </a:pPr>
            <a:r>
              <a:rPr lang="en-US" sz="6021">
                <a:solidFill>
                  <a:srgbClr val="202020"/>
                </a:solidFill>
                <a:latin typeface="Object Sans Bold"/>
              </a:rPr>
              <a:t>CAPITAL LOSS OF COUNTRIES</a:t>
            </a:r>
          </a:p>
        </p:txBody>
      </p:sp>
      <p:sp>
        <p:nvSpPr>
          <p:cNvPr name="TextBox 7" id="7"/>
          <p:cNvSpPr txBox="true"/>
          <p:nvPr/>
        </p:nvSpPr>
        <p:spPr>
          <a:xfrm rot="0">
            <a:off x="482307" y="2368652"/>
            <a:ext cx="11243898" cy="821145"/>
          </a:xfrm>
          <a:prstGeom prst="rect">
            <a:avLst/>
          </a:prstGeom>
        </p:spPr>
        <p:txBody>
          <a:bodyPr anchor="t" rtlCol="false" tIns="0" lIns="0" bIns="0" rIns="0">
            <a:spAutoFit/>
          </a:bodyPr>
          <a:lstStyle/>
          <a:p>
            <a:pPr>
              <a:lnSpc>
                <a:spcPts val="3244"/>
              </a:lnSpc>
              <a:spcBef>
                <a:spcPct val="0"/>
              </a:spcBef>
            </a:pPr>
            <a:r>
              <a:rPr lang="en-US" sz="2317">
                <a:solidFill>
                  <a:srgbClr val="000000"/>
                </a:solidFill>
                <a:latin typeface="Poppins Bold"/>
              </a:rPr>
              <a:t>Capital loss is the loss incurred when a capital asset, such as an investment or real estate, decreases in value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20" y="2016428"/>
            <a:ext cx="18288000" cy="19050"/>
          </a:xfrm>
          <a:prstGeom prst="line">
            <a:avLst/>
          </a:prstGeom>
          <a:ln cap="flat" w="38100">
            <a:solidFill>
              <a:srgbClr val="202020"/>
            </a:solidFill>
            <a:prstDash val="solid"/>
            <a:headEnd type="none" len="sm" w="sm"/>
            <a:tailEnd type="none" len="sm" w="sm"/>
          </a:ln>
        </p:spPr>
      </p:sp>
      <p:sp>
        <p:nvSpPr>
          <p:cNvPr name="Freeform 3" id="3"/>
          <p:cNvSpPr/>
          <p:nvPr/>
        </p:nvSpPr>
        <p:spPr>
          <a:xfrm flipH="false" flipV="false" rot="0">
            <a:off x="16563183" y="266196"/>
            <a:ext cx="1392235" cy="1392235"/>
          </a:xfrm>
          <a:custGeom>
            <a:avLst/>
            <a:gdLst/>
            <a:ahLst/>
            <a:cxnLst/>
            <a:rect r="r" b="b" t="t" l="l"/>
            <a:pathLst>
              <a:path h="1392235" w="1392235">
                <a:moveTo>
                  <a:pt x="0" y="0"/>
                </a:moveTo>
                <a:lnTo>
                  <a:pt x="1392234" y="0"/>
                </a:lnTo>
                <a:lnTo>
                  <a:pt x="1392234" y="1392235"/>
                </a:lnTo>
                <a:lnTo>
                  <a:pt x="0" y="1392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6089" y="3561272"/>
            <a:ext cx="17695822" cy="5782883"/>
          </a:xfrm>
          <a:custGeom>
            <a:avLst/>
            <a:gdLst/>
            <a:ahLst/>
            <a:cxnLst/>
            <a:rect r="r" b="b" t="t" l="l"/>
            <a:pathLst>
              <a:path h="5782883" w="17695822">
                <a:moveTo>
                  <a:pt x="0" y="0"/>
                </a:moveTo>
                <a:lnTo>
                  <a:pt x="17695822" y="0"/>
                </a:lnTo>
                <a:lnTo>
                  <a:pt x="17695822" y="5782883"/>
                </a:lnTo>
                <a:lnTo>
                  <a:pt x="0" y="5782883"/>
                </a:lnTo>
                <a:lnTo>
                  <a:pt x="0" y="0"/>
                </a:lnTo>
                <a:close/>
              </a:path>
            </a:pathLst>
          </a:custGeom>
          <a:blipFill>
            <a:blip r:embed="rId4"/>
            <a:stretch>
              <a:fillRect l="0" t="0" r="0" b="0"/>
            </a:stretch>
          </a:blipFill>
        </p:spPr>
      </p:sp>
      <p:sp>
        <p:nvSpPr>
          <p:cNvPr name="TextBox 5" id="5"/>
          <p:cNvSpPr txBox="true"/>
          <p:nvPr/>
        </p:nvSpPr>
        <p:spPr>
          <a:xfrm rot="0">
            <a:off x="16850146" y="9201150"/>
            <a:ext cx="598067" cy="391795"/>
          </a:xfrm>
          <a:prstGeom prst="rect">
            <a:avLst/>
          </a:prstGeom>
        </p:spPr>
        <p:txBody>
          <a:bodyPr anchor="t" rtlCol="false" tIns="0" lIns="0" bIns="0" rIns="0">
            <a:spAutoFit/>
          </a:bodyPr>
          <a:lstStyle/>
          <a:p>
            <a:pPr algn="r">
              <a:lnSpc>
                <a:spcPts val="3079"/>
              </a:lnSpc>
            </a:pPr>
            <a:r>
              <a:rPr lang="en-US" sz="2199">
                <a:solidFill>
                  <a:srgbClr val="A97658"/>
                </a:solidFill>
                <a:latin typeface="Poppins Ultra-Bold"/>
              </a:rPr>
              <a:t>10</a:t>
            </a:r>
          </a:p>
        </p:txBody>
      </p:sp>
      <p:sp>
        <p:nvSpPr>
          <p:cNvPr name="TextBox 6" id="6"/>
          <p:cNvSpPr txBox="true"/>
          <p:nvPr/>
        </p:nvSpPr>
        <p:spPr>
          <a:xfrm rot="0">
            <a:off x="375375" y="637728"/>
            <a:ext cx="13773928" cy="848619"/>
          </a:xfrm>
          <a:prstGeom prst="rect">
            <a:avLst/>
          </a:prstGeom>
        </p:spPr>
        <p:txBody>
          <a:bodyPr anchor="t" rtlCol="false" tIns="0" lIns="0" bIns="0" rIns="0">
            <a:spAutoFit/>
          </a:bodyPr>
          <a:lstStyle/>
          <a:p>
            <a:pPr>
              <a:lnSpc>
                <a:spcPts val="6442"/>
              </a:lnSpc>
            </a:pPr>
            <a:r>
              <a:rPr lang="en-US" sz="6021">
                <a:solidFill>
                  <a:srgbClr val="202020"/>
                </a:solidFill>
                <a:latin typeface="Object Sans Bold"/>
              </a:rPr>
              <a:t>CAPITAL LOSS OF COUNTRIES</a:t>
            </a:r>
          </a:p>
        </p:txBody>
      </p:sp>
      <p:sp>
        <p:nvSpPr>
          <p:cNvPr name="TextBox 7" id="7"/>
          <p:cNvSpPr txBox="true"/>
          <p:nvPr/>
        </p:nvSpPr>
        <p:spPr>
          <a:xfrm rot="0">
            <a:off x="482307" y="2368652"/>
            <a:ext cx="11243898" cy="821145"/>
          </a:xfrm>
          <a:prstGeom prst="rect">
            <a:avLst/>
          </a:prstGeom>
        </p:spPr>
        <p:txBody>
          <a:bodyPr anchor="t" rtlCol="false" tIns="0" lIns="0" bIns="0" rIns="0">
            <a:spAutoFit/>
          </a:bodyPr>
          <a:lstStyle/>
          <a:p>
            <a:pPr>
              <a:lnSpc>
                <a:spcPts val="3244"/>
              </a:lnSpc>
              <a:spcBef>
                <a:spcPct val="0"/>
              </a:spcBef>
            </a:pPr>
            <a:r>
              <a:rPr lang="en-US" sz="2317">
                <a:solidFill>
                  <a:srgbClr val="000000"/>
                </a:solidFill>
                <a:latin typeface="Poppins Bold"/>
              </a:rPr>
              <a:t>Capital loss is the loss incurred when a capital asset, such as an investment or real estate, decreases in value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20" y="2016428"/>
            <a:ext cx="18288000" cy="19050"/>
          </a:xfrm>
          <a:prstGeom prst="line">
            <a:avLst/>
          </a:prstGeom>
          <a:ln cap="flat" w="38100">
            <a:solidFill>
              <a:srgbClr val="202020"/>
            </a:solidFill>
            <a:prstDash val="solid"/>
            <a:headEnd type="none" len="sm" w="sm"/>
            <a:tailEnd type="none" len="sm" w="sm"/>
          </a:ln>
        </p:spPr>
      </p:sp>
      <p:sp>
        <p:nvSpPr>
          <p:cNvPr name="Freeform 3" id="3"/>
          <p:cNvSpPr/>
          <p:nvPr/>
        </p:nvSpPr>
        <p:spPr>
          <a:xfrm flipH="false" flipV="false" rot="0">
            <a:off x="16563183" y="266196"/>
            <a:ext cx="1392235" cy="1392235"/>
          </a:xfrm>
          <a:custGeom>
            <a:avLst/>
            <a:gdLst/>
            <a:ahLst/>
            <a:cxnLst/>
            <a:rect r="r" b="b" t="t" l="l"/>
            <a:pathLst>
              <a:path h="1392235" w="1392235">
                <a:moveTo>
                  <a:pt x="0" y="0"/>
                </a:moveTo>
                <a:lnTo>
                  <a:pt x="1392234" y="0"/>
                </a:lnTo>
                <a:lnTo>
                  <a:pt x="1392234" y="1392235"/>
                </a:lnTo>
                <a:lnTo>
                  <a:pt x="0" y="1392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2099" y="2289052"/>
            <a:ext cx="15456879" cy="7598111"/>
          </a:xfrm>
          <a:custGeom>
            <a:avLst/>
            <a:gdLst/>
            <a:ahLst/>
            <a:cxnLst/>
            <a:rect r="r" b="b" t="t" l="l"/>
            <a:pathLst>
              <a:path h="7598111" w="15456879">
                <a:moveTo>
                  <a:pt x="0" y="0"/>
                </a:moveTo>
                <a:lnTo>
                  <a:pt x="15456878" y="0"/>
                </a:lnTo>
                <a:lnTo>
                  <a:pt x="15456878" y="7598112"/>
                </a:lnTo>
                <a:lnTo>
                  <a:pt x="0" y="7598112"/>
                </a:lnTo>
                <a:lnTo>
                  <a:pt x="0" y="0"/>
                </a:lnTo>
                <a:close/>
              </a:path>
            </a:pathLst>
          </a:custGeom>
          <a:blipFill>
            <a:blip r:embed="rId4"/>
            <a:stretch>
              <a:fillRect l="0" t="0" r="0" b="0"/>
            </a:stretch>
          </a:blipFill>
        </p:spPr>
      </p:sp>
      <p:sp>
        <p:nvSpPr>
          <p:cNvPr name="TextBox 5" id="5"/>
          <p:cNvSpPr txBox="true"/>
          <p:nvPr/>
        </p:nvSpPr>
        <p:spPr>
          <a:xfrm rot="0">
            <a:off x="16850146" y="9201150"/>
            <a:ext cx="598067" cy="391795"/>
          </a:xfrm>
          <a:prstGeom prst="rect">
            <a:avLst/>
          </a:prstGeom>
        </p:spPr>
        <p:txBody>
          <a:bodyPr anchor="t" rtlCol="false" tIns="0" lIns="0" bIns="0" rIns="0">
            <a:spAutoFit/>
          </a:bodyPr>
          <a:lstStyle/>
          <a:p>
            <a:pPr algn="r">
              <a:lnSpc>
                <a:spcPts val="3079"/>
              </a:lnSpc>
            </a:pPr>
            <a:r>
              <a:rPr lang="en-US" sz="2199">
                <a:solidFill>
                  <a:srgbClr val="A97658"/>
                </a:solidFill>
                <a:latin typeface="Poppins Ultra-Bold"/>
              </a:rPr>
              <a:t>10</a:t>
            </a:r>
          </a:p>
        </p:txBody>
      </p:sp>
      <p:sp>
        <p:nvSpPr>
          <p:cNvPr name="TextBox 6" id="6"/>
          <p:cNvSpPr txBox="true"/>
          <p:nvPr/>
        </p:nvSpPr>
        <p:spPr>
          <a:xfrm rot="0">
            <a:off x="323853" y="332871"/>
            <a:ext cx="13773928" cy="1664507"/>
          </a:xfrm>
          <a:prstGeom prst="rect">
            <a:avLst/>
          </a:prstGeom>
        </p:spPr>
        <p:txBody>
          <a:bodyPr anchor="t" rtlCol="false" tIns="0" lIns="0" bIns="0" rIns="0">
            <a:spAutoFit/>
          </a:bodyPr>
          <a:lstStyle/>
          <a:p>
            <a:pPr>
              <a:lnSpc>
                <a:spcPts val="6442"/>
              </a:lnSpc>
            </a:pPr>
            <a:r>
              <a:rPr lang="en-US" sz="6021">
                <a:solidFill>
                  <a:srgbClr val="202020"/>
                </a:solidFill>
                <a:latin typeface="Object Sans Bold"/>
              </a:rPr>
              <a:t>DISTRIBUTION OF EDUCATION LEVELS BY RANG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20" y="1326335"/>
            <a:ext cx="18288000" cy="19050"/>
          </a:xfrm>
          <a:prstGeom prst="line">
            <a:avLst/>
          </a:prstGeom>
          <a:ln cap="flat" w="38100">
            <a:solidFill>
              <a:srgbClr val="202020"/>
            </a:solidFill>
            <a:prstDash val="solid"/>
            <a:headEnd type="none" len="sm" w="sm"/>
            <a:tailEnd type="none" len="sm" w="sm"/>
          </a:ln>
        </p:spPr>
      </p:sp>
      <p:grpSp>
        <p:nvGrpSpPr>
          <p:cNvPr name="Group 3" id="3"/>
          <p:cNvGrpSpPr/>
          <p:nvPr/>
        </p:nvGrpSpPr>
        <p:grpSpPr>
          <a:xfrm rot="0">
            <a:off x="0" y="8534400"/>
            <a:ext cx="18288000" cy="3813461"/>
            <a:chOff x="0" y="0"/>
            <a:chExt cx="24384000" cy="5084615"/>
          </a:xfrm>
        </p:grpSpPr>
        <p:pic>
          <p:nvPicPr>
            <p:cNvPr name="Picture 4" id="4"/>
            <p:cNvPicPr>
              <a:picLocks noChangeAspect="true"/>
            </p:cNvPicPr>
            <p:nvPr/>
          </p:nvPicPr>
          <p:blipFill>
            <a:blip r:embed="rId2"/>
            <a:srcRect l="0" t="51919" r="0" b="16812"/>
            <a:stretch>
              <a:fillRect/>
            </a:stretch>
          </p:blipFill>
          <p:spPr>
            <a:xfrm flipH="false" flipV="false">
              <a:off x="0" y="0"/>
              <a:ext cx="24384000" cy="5084615"/>
            </a:xfrm>
            <a:prstGeom prst="rect">
              <a:avLst/>
            </a:prstGeom>
          </p:spPr>
        </p:pic>
      </p:grpSp>
      <p:sp>
        <p:nvSpPr>
          <p:cNvPr name="Freeform 5" id="5"/>
          <p:cNvSpPr/>
          <p:nvPr/>
        </p:nvSpPr>
        <p:spPr>
          <a:xfrm flipH="false" flipV="false" rot="0">
            <a:off x="13519414" y="5809531"/>
            <a:ext cx="3739886" cy="3739886"/>
          </a:xfrm>
          <a:custGeom>
            <a:avLst/>
            <a:gdLst/>
            <a:ahLst/>
            <a:cxnLst/>
            <a:rect r="r" b="b" t="t" l="l"/>
            <a:pathLst>
              <a:path h="3739886" w="3739886">
                <a:moveTo>
                  <a:pt x="0" y="0"/>
                </a:moveTo>
                <a:lnTo>
                  <a:pt x="3739886" y="0"/>
                </a:lnTo>
                <a:lnTo>
                  <a:pt x="3739886" y="3739886"/>
                </a:lnTo>
                <a:lnTo>
                  <a:pt x="0" y="37398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3761558" y="6002703"/>
            <a:ext cx="3255597" cy="3255597"/>
          </a:xfrm>
          <a:custGeom>
            <a:avLst/>
            <a:gdLst/>
            <a:ahLst/>
            <a:cxnLst/>
            <a:rect r="r" b="b" t="t" l="l"/>
            <a:pathLst>
              <a:path h="3255597" w="3255597">
                <a:moveTo>
                  <a:pt x="0" y="0"/>
                </a:moveTo>
                <a:lnTo>
                  <a:pt x="3255598" y="0"/>
                </a:lnTo>
                <a:lnTo>
                  <a:pt x="3255598" y="3255597"/>
                </a:lnTo>
                <a:lnTo>
                  <a:pt x="0" y="32555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547832" y="1584211"/>
            <a:ext cx="14360657" cy="1737465"/>
          </a:xfrm>
          <a:prstGeom prst="rect">
            <a:avLst/>
          </a:prstGeom>
        </p:spPr>
        <p:txBody>
          <a:bodyPr anchor="t" rtlCol="false" tIns="0" lIns="0" bIns="0" rIns="0">
            <a:spAutoFit/>
          </a:bodyPr>
          <a:lstStyle/>
          <a:p>
            <a:pPr>
              <a:lnSpc>
                <a:spcPts val="13202"/>
              </a:lnSpc>
            </a:pPr>
            <a:r>
              <a:rPr lang="en-US" sz="12339">
                <a:solidFill>
                  <a:srgbClr val="202020"/>
                </a:solidFill>
                <a:latin typeface="Object Sans Heavy"/>
              </a:rPr>
              <a:t>DATA ANALYSIS</a:t>
            </a:r>
          </a:p>
        </p:txBody>
      </p:sp>
      <p:sp>
        <p:nvSpPr>
          <p:cNvPr name="TextBox 8" id="8"/>
          <p:cNvSpPr txBox="true"/>
          <p:nvPr/>
        </p:nvSpPr>
        <p:spPr>
          <a:xfrm rot="0">
            <a:off x="736745" y="3117610"/>
            <a:ext cx="11387269" cy="5042384"/>
          </a:xfrm>
          <a:prstGeom prst="rect">
            <a:avLst/>
          </a:prstGeom>
        </p:spPr>
        <p:txBody>
          <a:bodyPr anchor="t" rtlCol="false" tIns="0" lIns="0" bIns="0" rIns="0">
            <a:spAutoFit/>
          </a:bodyPr>
          <a:lstStyle/>
          <a:p>
            <a:pPr>
              <a:lnSpc>
                <a:spcPts val="3998"/>
              </a:lnSpc>
              <a:spcBef>
                <a:spcPct val="0"/>
              </a:spcBef>
            </a:pPr>
            <a:r>
              <a:rPr lang="en-US" sz="2855">
                <a:solidFill>
                  <a:srgbClr val="202020"/>
                </a:solidFill>
                <a:latin typeface="Raleway"/>
              </a:rPr>
              <a:t>The census data analysis provides valuable insights into the demographic, occupational, and educational characteristics of the population. By understanding these aspects, policymakers, researchers, and other stakeholders can make informed decisions and develop targeted interventions to address any disparities and promote socioeconomic development. Analyzing the distribution of occupations among males and females provides insights into the employment patterns within the population. By identifying the most common occupations for each gender, we gain an understanding of the occupational preferences and trends.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20" y="1326335"/>
            <a:ext cx="18288000" cy="19050"/>
          </a:xfrm>
          <a:prstGeom prst="line">
            <a:avLst/>
          </a:prstGeom>
          <a:ln cap="flat" w="38100">
            <a:solidFill>
              <a:srgbClr val="202020"/>
            </a:solidFill>
            <a:prstDash val="solid"/>
            <a:headEnd type="none" len="sm" w="sm"/>
            <a:tailEnd type="none" len="sm" w="sm"/>
          </a:ln>
        </p:spPr>
      </p:sp>
      <p:grpSp>
        <p:nvGrpSpPr>
          <p:cNvPr name="Group 3" id="3"/>
          <p:cNvGrpSpPr/>
          <p:nvPr/>
        </p:nvGrpSpPr>
        <p:grpSpPr>
          <a:xfrm rot="0">
            <a:off x="0" y="6473539"/>
            <a:ext cx="18288000" cy="3813461"/>
            <a:chOff x="0" y="0"/>
            <a:chExt cx="24384000" cy="5084615"/>
          </a:xfrm>
        </p:grpSpPr>
        <p:pic>
          <p:nvPicPr>
            <p:cNvPr name="Picture 4" id="4"/>
            <p:cNvPicPr>
              <a:picLocks noChangeAspect="true"/>
            </p:cNvPicPr>
            <p:nvPr/>
          </p:nvPicPr>
          <p:blipFill>
            <a:blip r:embed="rId2"/>
            <a:srcRect l="0" t="51919" r="0" b="16812"/>
            <a:stretch>
              <a:fillRect/>
            </a:stretch>
          </p:blipFill>
          <p:spPr>
            <a:xfrm flipH="false" flipV="false">
              <a:off x="0" y="0"/>
              <a:ext cx="24384000" cy="5084615"/>
            </a:xfrm>
            <a:prstGeom prst="rect">
              <a:avLst/>
            </a:prstGeom>
          </p:spPr>
        </p:pic>
      </p:grpSp>
      <p:sp>
        <p:nvSpPr>
          <p:cNvPr name="Freeform 5" id="5"/>
          <p:cNvSpPr/>
          <p:nvPr/>
        </p:nvSpPr>
        <p:spPr>
          <a:xfrm flipH="false" flipV="false" rot="0">
            <a:off x="13519414" y="4375206"/>
            <a:ext cx="3739886" cy="3739886"/>
          </a:xfrm>
          <a:custGeom>
            <a:avLst/>
            <a:gdLst/>
            <a:ahLst/>
            <a:cxnLst/>
            <a:rect r="r" b="b" t="t" l="l"/>
            <a:pathLst>
              <a:path h="3739886" w="3739886">
                <a:moveTo>
                  <a:pt x="0" y="0"/>
                </a:moveTo>
                <a:lnTo>
                  <a:pt x="3739886" y="0"/>
                </a:lnTo>
                <a:lnTo>
                  <a:pt x="3739886" y="3739886"/>
                </a:lnTo>
                <a:lnTo>
                  <a:pt x="0" y="37398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3761558" y="4617350"/>
            <a:ext cx="3255597" cy="3255597"/>
          </a:xfrm>
          <a:custGeom>
            <a:avLst/>
            <a:gdLst/>
            <a:ahLst/>
            <a:cxnLst/>
            <a:rect r="r" b="b" t="t" l="l"/>
            <a:pathLst>
              <a:path h="3255597" w="3255597">
                <a:moveTo>
                  <a:pt x="0" y="0"/>
                </a:moveTo>
                <a:lnTo>
                  <a:pt x="3255598" y="0"/>
                </a:lnTo>
                <a:lnTo>
                  <a:pt x="3255598" y="3255598"/>
                </a:lnTo>
                <a:lnTo>
                  <a:pt x="0" y="32555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028700" y="2180331"/>
            <a:ext cx="12192941" cy="1737465"/>
          </a:xfrm>
          <a:prstGeom prst="rect">
            <a:avLst/>
          </a:prstGeom>
        </p:spPr>
        <p:txBody>
          <a:bodyPr anchor="t" rtlCol="false" tIns="0" lIns="0" bIns="0" rIns="0">
            <a:spAutoFit/>
          </a:bodyPr>
          <a:lstStyle/>
          <a:p>
            <a:pPr>
              <a:lnSpc>
                <a:spcPts val="13202"/>
              </a:lnSpc>
            </a:pPr>
            <a:r>
              <a:rPr lang="en-US" sz="12339">
                <a:solidFill>
                  <a:srgbClr val="202020"/>
                </a:solidFill>
                <a:latin typeface="Object Sans Heavy"/>
              </a:rPr>
              <a:t>THANK YOU!</a:t>
            </a:r>
          </a:p>
        </p:txBody>
      </p:sp>
      <p:sp>
        <p:nvSpPr>
          <p:cNvPr name="TextBox 8" id="8"/>
          <p:cNvSpPr txBox="true"/>
          <p:nvPr/>
        </p:nvSpPr>
        <p:spPr>
          <a:xfrm rot="0">
            <a:off x="1028700" y="3865302"/>
            <a:ext cx="3427828" cy="509904"/>
          </a:xfrm>
          <a:prstGeom prst="rect">
            <a:avLst/>
          </a:prstGeom>
        </p:spPr>
        <p:txBody>
          <a:bodyPr anchor="t" rtlCol="false" tIns="0" lIns="0" bIns="0" rIns="0">
            <a:spAutoFit/>
          </a:bodyPr>
          <a:lstStyle/>
          <a:p>
            <a:pPr>
              <a:lnSpc>
                <a:spcPts val="3920"/>
              </a:lnSpc>
            </a:pPr>
            <a:r>
              <a:rPr lang="en-US" sz="2800">
                <a:solidFill>
                  <a:srgbClr val="202020"/>
                </a:solidFill>
                <a:latin typeface="Poppins"/>
              </a:rPr>
              <a:t>Presentation by</a:t>
            </a:r>
          </a:p>
        </p:txBody>
      </p:sp>
      <p:sp>
        <p:nvSpPr>
          <p:cNvPr name="TextBox 9" id="9"/>
          <p:cNvSpPr txBox="true"/>
          <p:nvPr/>
        </p:nvSpPr>
        <p:spPr>
          <a:xfrm rot="0">
            <a:off x="3712630" y="3865302"/>
            <a:ext cx="3996102" cy="509904"/>
          </a:xfrm>
          <a:prstGeom prst="rect">
            <a:avLst/>
          </a:prstGeom>
        </p:spPr>
        <p:txBody>
          <a:bodyPr anchor="t" rtlCol="false" tIns="0" lIns="0" bIns="0" rIns="0">
            <a:spAutoFit/>
          </a:bodyPr>
          <a:lstStyle/>
          <a:p>
            <a:pPr algn="r">
              <a:lnSpc>
                <a:spcPts val="3920"/>
              </a:lnSpc>
            </a:pPr>
            <a:r>
              <a:rPr lang="en-US" sz="2800">
                <a:solidFill>
                  <a:srgbClr val="A97658"/>
                </a:solidFill>
                <a:latin typeface="Poppins Heavy"/>
              </a:rPr>
              <a:t>John Rome Belocora</a:t>
            </a:r>
          </a:p>
        </p:txBody>
      </p:sp>
      <p:sp>
        <p:nvSpPr>
          <p:cNvPr name="TextBox 10" id="10"/>
          <p:cNvSpPr txBox="true"/>
          <p:nvPr/>
        </p:nvSpPr>
        <p:spPr>
          <a:xfrm rot="0">
            <a:off x="1028700" y="4560200"/>
            <a:ext cx="10742867" cy="431800"/>
          </a:xfrm>
          <a:prstGeom prst="rect">
            <a:avLst/>
          </a:prstGeom>
        </p:spPr>
        <p:txBody>
          <a:bodyPr anchor="t" rtlCol="false" tIns="0" lIns="0" bIns="0" rIns="0">
            <a:spAutoFit/>
          </a:bodyPr>
          <a:lstStyle/>
          <a:p>
            <a:pPr>
              <a:lnSpc>
                <a:spcPts val="3499"/>
              </a:lnSpc>
              <a:spcBef>
                <a:spcPct val="0"/>
              </a:spcBef>
            </a:pPr>
            <a:r>
              <a:rPr lang="en-US" sz="2499">
                <a:solidFill>
                  <a:srgbClr val="202020"/>
                </a:solidFill>
                <a:latin typeface="Raleway"/>
              </a:rPr>
              <a:t>references: https://archive.ics.uci.edu/dataset/20/census+income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6868654" y="0"/>
            <a:ext cx="0" cy="10287000"/>
          </a:xfrm>
          <a:prstGeom prst="line">
            <a:avLst/>
          </a:prstGeom>
          <a:ln cap="flat" w="38100">
            <a:solidFill>
              <a:srgbClr val="202020"/>
            </a:solidFill>
            <a:prstDash val="solid"/>
            <a:headEnd type="none" len="sm" w="sm"/>
            <a:tailEnd type="none" len="sm" w="sm"/>
          </a:ln>
        </p:spPr>
      </p:sp>
      <p:pic>
        <p:nvPicPr>
          <p:cNvPr name="Picture 3" id="3"/>
          <p:cNvPicPr>
            <a:picLocks noChangeAspect="true"/>
          </p:cNvPicPr>
          <p:nvPr/>
        </p:nvPicPr>
        <p:blipFill>
          <a:blip r:embed="rId2"/>
          <a:srcRect l="0" t="0" r="0" b="0"/>
          <a:stretch>
            <a:fillRect/>
          </a:stretch>
        </p:blipFill>
        <p:spPr>
          <a:xfrm flipH="false" flipV="false" rot="0">
            <a:off x="2522105" y="8456613"/>
            <a:ext cx="2226909" cy="801687"/>
          </a:xfrm>
          <a:prstGeom prst="rect">
            <a:avLst/>
          </a:prstGeom>
        </p:spPr>
      </p:pic>
      <p:grpSp>
        <p:nvGrpSpPr>
          <p:cNvPr name="Group 4" id="4"/>
          <p:cNvGrpSpPr/>
          <p:nvPr/>
        </p:nvGrpSpPr>
        <p:grpSpPr>
          <a:xfrm rot="0">
            <a:off x="10011888" y="1028700"/>
            <a:ext cx="5760720" cy="8229600"/>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57142" t="0" r="-57142" b="0"/>
              </a:stretch>
            </a:blipFill>
          </p:spPr>
        </p:sp>
      </p:grpSp>
      <p:grpSp>
        <p:nvGrpSpPr>
          <p:cNvPr name="Group 6" id="6"/>
          <p:cNvGrpSpPr/>
          <p:nvPr/>
        </p:nvGrpSpPr>
        <p:grpSpPr>
          <a:xfrm rot="0">
            <a:off x="629685" y="-55807"/>
            <a:ext cx="798029" cy="10398613"/>
            <a:chOff x="0" y="0"/>
            <a:chExt cx="210180" cy="2738729"/>
          </a:xfrm>
        </p:grpSpPr>
        <p:sp>
          <p:nvSpPr>
            <p:cNvPr name="Freeform 7" id="7"/>
            <p:cNvSpPr/>
            <p:nvPr/>
          </p:nvSpPr>
          <p:spPr>
            <a:xfrm flipH="false" flipV="false" rot="0">
              <a:off x="0" y="0"/>
              <a:ext cx="210180" cy="2738729"/>
            </a:xfrm>
            <a:custGeom>
              <a:avLst/>
              <a:gdLst/>
              <a:ahLst/>
              <a:cxnLst/>
              <a:rect r="r" b="b" t="t" l="l"/>
              <a:pathLst>
                <a:path h="2738729" w="210180">
                  <a:moveTo>
                    <a:pt x="0" y="0"/>
                  </a:moveTo>
                  <a:lnTo>
                    <a:pt x="210180" y="0"/>
                  </a:lnTo>
                  <a:lnTo>
                    <a:pt x="210180" y="2738729"/>
                  </a:lnTo>
                  <a:lnTo>
                    <a:pt x="0" y="2738729"/>
                  </a:lnTo>
                  <a:close/>
                </a:path>
              </a:pathLst>
            </a:custGeom>
            <a:solidFill>
              <a:srgbClr val="624C3D"/>
            </a:solidFill>
          </p:spPr>
        </p:sp>
        <p:sp>
          <p:nvSpPr>
            <p:cNvPr name="TextBox 8" id="8"/>
            <p:cNvSpPr txBox="true"/>
            <p:nvPr/>
          </p:nvSpPr>
          <p:spPr>
            <a:xfrm>
              <a:off x="0" y="-66675"/>
              <a:ext cx="210180" cy="2805404"/>
            </a:xfrm>
            <a:prstGeom prst="rect">
              <a:avLst/>
            </a:prstGeom>
          </p:spPr>
          <p:txBody>
            <a:bodyPr anchor="ctr" rtlCol="false" tIns="50800" lIns="50800" bIns="50800" rIns="50800"/>
            <a:lstStyle/>
            <a:p>
              <a:pPr algn="ctr">
                <a:lnSpc>
                  <a:spcPts val="2800"/>
                </a:lnSpc>
              </a:pPr>
            </a:p>
          </p:txBody>
        </p:sp>
      </p:grpSp>
      <p:sp>
        <p:nvSpPr>
          <p:cNvPr name="TextBox 9" id="9"/>
          <p:cNvSpPr txBox="true"/>
          <p:nvPr/>
        </p:nvSpPr>
        <p:spPr>
          <a:xfrm rot="0">
            <a:off x="17277724" y="8866505"/>
            <a:ext cx="598067" cy="391795"/>
          </a:xfrm>
          <a:prstGeom prst="rect">
            <a:avLst/>
          </a:prstGeom>
        </p:spPr>
        <p:txBody>
          <a:bodyPr anchor="t" rtlCol="false" tIns="0" lIns="0" bIns="0" rIns="0">
            <a:spAutoFit/>
          </a:bodyPr>
          <a:lstStyle/>
          <a:p>
            <a:pPr algn="ctr">
              <a:lnSpc>
                <a:spcPts val="3079"/>
              </a:lnSpc>
            </a:pPr>
            <a:r>
              <a:rPr lang="en-US" sz="2199">
                <a:solidFill>
                  <a:srgbClr val="A97658"/>
                </a:solidFill>
                <a:latin typeface="Poppins Ultra-Bold"/>
              </a:rPr>
              <a:t>02</a:t>
            </a:r>
          </a:p>
        </p:txBody>
      </p:sp>
      <p:sp>
        <p:nvSpPr>
          <p:cNvPr name="TextBox 10" id="10"/>
          <p:cNvSpPr txBox="true"/>
          <p:nvPr/>
        </p:nvSpPr>
        <p:spPr>
          <a:xfrm rot="0">
            <a:off x="2522105" y="3084298"/>
            <a:ext cx="6647659" cy="3125470"/>
          </a:xfrm>
          <a:prstGeom prst="rect">
            <a:avLst/>
          </a:prstGeom>
        </p:spPr>
        <p:txBody>
          <a:bodyPr anchor="t" rtlCol="false" tIns="0" lIns="0" bIns="0" rIns="0">
            <a:spAutoFit/>
          </a:bodyPr>
          <a:lstStyle/>
          <a:p>
            <a:pPr>
              <a:lnSpc>
                <a:spcPts val="3080"/>
              </a:lnSpc>
            </a:pPr>
            <a:r>
              <a:rPr lang="en-US" sz="2200">
                <a:solidFill>
                  <a:srgbClr val="202020"/>
                </a:solidFill>
                <a:latin typeface="Poppins"/>
              </a:rPr>
              <a:t>The term "census income" may specifically refer to the income data collected by the U.S. Census Bureau as part of the decennial census, which is conducted every ten years. This income data is used to understand the economic characteristics of the population, such as income distribution, poverty rates, and household income levels.</a:t>
            </a:r>
          </a:p>
        </p:txBody>
      </p:sp>
      <p:sp>
        <p:nvSpPr>
          <p:cNvPr name="TextBox 11" id="11"/>
          <p:cNvSpPr txBox="true"/>
          <p:nvPr/>
        </p:nvSpPr>
        <p:spPr>
          <a:xfrm rot="0">
            <a:off x="2522105" y="7229812"/>
            <a:ext cx="6647659" cy="720725"/>
          </a:xfrm>
          <a:prstGeom prst="rect">
            <a:avLst/>
          </a:prstGeom>
        </p:spPr>
        <p:txBody>
          <a:bodyPr anchor="t" rtlCol="false" tIns="0" lIns="0" bIns="0" rIns="0">
            <a:spAutoFit/>
          </a:bodyPr>
          <a:lstStyle/>
          <a:p>
            <a:pPr>
              <a:lnSpc>
                <a:spcPts val="2800"/>
              </a:lnSpc>
            </a:pPr>
            <a:r>
              <a:rPr lang="en-US" sz="2000">
                <a:solidFill>
                  <a:srgbClr val="202020"/>
                </a:solidFill>
                <a:latin typeface="Poppins"/>
              </a:rPr>
              <a:t>Predict whether income exceeds $50K/yr based on census data. Also known as Adult dataset.</a:t>
            </a:r>
          </a:p>
        </p:txBody>
      </p:sp>
      <p:sp>
        <p:nvSpPr>
          <p:cNvPr name="TextBox 12" id="12"/>
          <p:cNvSpPr txBox="true"/>
          <p:nvPr/>
        </p:nvSpPr>
        <p:spPr>
          <a:xfrm rot="0">
            <a:off x="2401889" y="661050"/>
            <a:ext cx="7489783" cy="3512273"/>
          </a:xfrm>
          <a:prstGeom prst="rect">
            <a:avLst/>
          </a:prstGeom>
        </p:spPr>
        <p:txBody>
          <a:bodyPr anchor="t" rtlCol="false" tIns="0" lIns="0" bIns="0" rIns="0">
            <a:spAutoFit/>
          </a:bodyPr>
          <a:lstStyle/>
          <a:p>
            <a:pPr>
              <a:lnSpc>
                <a:spcPts val="9100"/>
              </a:lnSpc>
            </a:pPr>
            <a:r>
              <a:rPr lang="en-US" sz="8505">
                <a:solidFill>
                  <a:srgbClr val="202020"/>
                </a:solidFill>
                <a:latin typeface="Object Sans Heavy"/>
              </a:rPr>
              <a:t>CENSUS INCOME</a:t>
            </a:r>
          </a:p>
          <a:p>
            <a:pPr>
              <a:lnSpc>
                <a:spcPts val="9100"/>
              </a:lnSpc>
            </a:pPr>
          </a:p>
        </p:txBody>
      </p:sp>
      <p:sp>
        <p:nvSpPr>
          <p:cNvPr name="TextBox 13" id="13"/>
          <p:cNvSpPr txBox="true"/>
          <p:nvPr/>
        </p:nvSpPr>
        <p:spPr>
          <a:xfrm rot="0">
            <a:off x="2522105" y="6765587"/>
            <a:ext cx="6647659" cy="368300"/>
          </a:xfrm>
          <a:prstGeom prst="rect">
            <a:avLst/>
          </a:prstGeom>
        </p:spPr>
        <p:txBody>
          <a:bodyPr anchor="t" rtlCol="false" tIns="0" lIns="0" bIns="0" rIns="0">
            <a:spAutoFit/>
          </a:bodyPr>
          <a:lstStyle/>
          <a:p>
            <a:pPr>
              <a:lnSpc>
                <a:spcPts val="2800"/>
              </a:lnSpc>
            </a:pPr>
            <a:r>
              <a:rPr lang="en-US" sz="2000">
                <a:solidFill>
                  <a:srgbClr val="202020"/>
                </a:solidFill>
                <a:latin typeface="Poppins Bold"/>
              </a:rPr>
              <a:t>Information about the Dataset: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098648"/>
            <a:ext cx="12663907" cy="7516311"/>
          </a:xfrm>
          <a:custGeom>
            <a:avLst/>
            <a:gdLst/>
            <a:ahLst/>
            <a:cxnLst/>
            <a:rect r="r" b="b" t="t" l="l"/>
            <a:pathLst>
              <a:path h="7516311" w="12663907">
                <a:moveTo>
                  <a:pt x="0" y="0"/>
                </a:moveTo>
                <a:lnTo>
                  <a:pt x="12663907" y="0"/>
                </a:lnTo>
                <a:lnTo>
                  <a:pt x="12663907" y="7516311"/>
                </a:lnTo>
                <a:lnTo>
                  <a:pt x="0" y="7516311"/>
                </a:lnTo>
                <a:lnTo>
                  <a:pt x="0" y="0"/>
                </a:lnTo>
                <a:close/>
              </a:path>
            </a:pathLst>
          </a:custGeom>
          <a:blipFill>
            <a:blip r:embed="rId2"/>
            <a:stretch>
              <a:fillRect l="0" t="0" r="0" b="0"/>
            </a:stretch>
          </a:blipFill>
        </p:spPr>
      </p:sp>
      <p:sp>
        <p:nvSpPr>
          <p:cNvPr name="TextBox 3" id="3"/>
          <p:cNvSpPr txBox="true"/>
          <p:nvPr/>
        </p:nvSpPr>
        <p:spPr>
          <a:xfrm rot="0">
            <a:off x="16661233" y="9390486"/>
            <a:ext cx="598067" cy="391795"/>
          </a:xfrm>
          <a:prstGeom prst="rect">
            <a:avLst/>
          </a:prstGeom>
        </p:spPr>
        <p:txBody>
          <a:bodyPr anchor="t" rtlCol="false" tIns="0" lIns="0" bIns="0" rIns="0">
            <a:spAutoFit/>
          </a:bodyPr>
          <a:lstStyle/>
          <a:p>
            <a:pPr algn="r">
              <a:lnSpc>
                <a:spcPts val="3079"/>
              </a:lnSpc>
            </a:pPr>
            <a:r>
              <a:rPr lang="en-US" sz="2199">
                <a:solidFill>
                  <a:srgbClr val="A97658"/>
                </a:solidFill>
                <a:latin typeface="Poppins Ultra-Bold"/>
              </a:rPr>
              <a:t>03</a:t>
            </a:r>
          </a:p>
        </p:txBody>
      </p:sp>
      <p:sp>
        <p:nvSpPr>
          <p:cNvPr name="TextBox 4" id="4"/>
          <p:cNvSpPr txBox="true"/>
          <p:nvPr/>
        </p:nvSpPr>
        <p:spPr>
          <a:xfrm rot="0">
            <a:off x="392548" y="332871"/>
            <a:ext cx="10306066" cy="1664507"/>
          </a:xfrm>
          <a:prstGeom prst="rect">
            <a:avLst/>
          </a:prstGeom>
        </p:spPr>
        <p:txBody>
          <a:bodyPr anchor="t" rtlCol="false" tIns="0" lIns="0" bIns="0" rIns="0">
            <a:spAutoFit/>
          </a:bodyPr>
          <a:lstStyle/>
          <a:p>
            <a:pPr>
              <a:lnSpc>
                <a:spcPts val="6442"/>
              </a:lnSpc>
            </a:pPr>
            <a:r>
              <a:rPr lang="en-US" sz="6021">
                <a:solidFill>
                  <a:srgbClr val="202020"/>
                </a:solidFill>
                <a:latin typeface="Object Sans Bold"/>
              </a:rPr>
              <a:t>NUMBER OF INDIVIDUALS BY SEX</a:t>
            </a:r>
          </a:p>
        </p:txBody>
      </p:sp>
      <p:sp>
        <p:nvSpPr>
          <p:cNvPr name="TextBox 5" id="5"/>
          <p:cNvSpPr txBox="true"/>
          <p:nvPr/>
        </p:nvSpPr>
        <p:spPr>
          <a:xfrm rot="0">
            <a:off x="12846625" y="2648686"/>
            <a:ext cx="5108793" cy="4795981"/>
          </a:xfrm>
          <a:prstGeom prst="rect">
            <a:avLst/>
          </a:prstGeom>
        </p:spPr>
        <p:txBody>
          <a:bodyPr anchor="t" rtlCol="false" tIns="0" lIns="0" bIns="0" rIns="0">
            <a:spAutoFit/>
          </a:bodyPr>
          <a:lstStyle/>
          <a:p>
            <a:pPr>
              <a:lnSpc>
                <a:spcPts val="7604"/>
              </a:lnSpc>
            </a:pPr>
            <a:r>
              <a:rPr lang="en-US" sz="5431">
                <a:solidFill>
                  <a:srgbClr val="202020"/>
                </a:solidFill>
                <a:latin typeface="Object Sans"/>
              </a:rPr>
              <a:t>Male : 32650</a:t>
            </a:r>
          </a:p>
          <a:p>
            <a:pPr>
              <a:lnSpc>
                <a:spcPts val="7604"/>
              </a:lnSpc>
            </a:pPr>
            <a:r>
              <a:rPr lang="en-US" sz="5431">
                <a:solidFill>
                  <a:srgbClr val="202020"/>
                </a:solidFill>
                <a:latin typeface="Object Sans"/>
              </a:rPr>
              <a:t>Female : 16192</a:t>
            </a:r>
          </a:p>
          <a:p>
            <a:pPr>
              <a:lnSpc>
                <a:spcPts val="7604"/>
              </a:lnSpc>
            </a:pPr>
            <a:r>
              <a:rPr lang="en-US" sz="5431">
                <a:solidFill>
                  <a:srgbClr val="202020"/>
                </a:solidFill>
                <a:latin typeface="Object Sans"/>
              </a:rPr>
              <a:t>Overall : 48842</a:t>
            </a:r>
          </a:p>
          <a:p>
            <a:pPr>
              <a:lnSpc>
                <a:spcPts val="7604"/>
              </a:lnSpc>
            </a:pPr>
          </a:p>
          <a:p>
            <a:pPr>
              <a:lnSpc>
                <a:spcPts val="7604"/>
              </a:lnSpc>
            </a:pPr>
          </a:p>
        </p:txBody>
      </p:sp>
      <p:sp>
        <p:nvSpPr>
          <p:cNvPr name="TextBox 6" id="6"/>
          <p:cNvSpPr txBox="true"/>
          <p:nvPr/>
        </p:nvSpPr>
        <p:spPr>
          <a:xfrm rot="0">
            <a:off x="12846605" y="6461640"/>
            <a:ext cx="10306066" cy="496283"/>
          </a:xfrm>
          <a:prstGeom prst="rect">
            <a:avLst/>
          </a:prstGeom>
        </p:spPr>
        <p:txBody>
          <a:bodyPr anchor="t" rtlCol="false" tIns="0" lIns="0" bIns="0" rIns="0">
            <a:spAutoFit/>
          </a:bodyPr>
          <a:lstStyle/>
          <a:p>
            <a:pPr>
              <a:lnSpc>
                <a:spcPts val="3767"/>
              </a:lnSpc>
            </a:pPr>
            <a:r>
              <a:rPr lang="en-US" sz="3521">
                <a:solidFill>
                  <a:srgbClr val="202020"/>
                </a:solidFill>
                <a:latin typeface="Object Sans Bold"/>
              </a:rPr>
              <a:t>ANALYSIS</a:t>
            </a:r>
          </a:p>
        </p:txBody>
      </p:sp>
      <p:sp>
        <p:nvSpPr>
          <p:cNvPr name="AutoShape 7" id="7"/>
          <p:cNvSpPr/>
          <p:nvPr/>
        </p:nvSpPr>
        <p:spPr>
          <a:xfrm flipV="true">
            <a:off x="-20" y="2016428"/>
            <a:ext cx="18288000" cy="19050"/>
          </a:xfrm>
          <a:prstGeom prst="line">
            <a:avLst/>
          </a:prstGeom>
          <a:ln cap="flat" w="38100">
            <a:solidFill>
              <a:srgbClr val="202020"/>
            </a:solidFill>
            <a:prstDash val="solid"/>
            <a:headEnd type="none" len="sm" w="sm"/>
            <a:tailEnd type="none" len="sm" w="sm"/>
          </a:ln>
        </p:spPr>
      </p:sp>
      <p:sp>
        <p:nvSpPr>
          <p:cNvPr name="TextBox 8" id="8"/>
          <p:cNvSpPr txBox="true"/>
          <p:nvPr/>
        </p:nvSpPr>
        <p:spPr>
          <a:xfrm rot="0">
            <a:off x="12846605" y="7079584"/>
            <a:ext cx="5441395" cy="1021631"/>
          </a:xfrm>
          <a:prstGeom prst="rect">
            <a:avLst/>
          </a:prstGeom>
        </p:spPr>
        <p:txBody>
          <a:bodyPr anchor="t" rtlCol="false" tIns="0" lIns="0" bIns="0" rIns="0">
            <a:spAutoFit/>
          </a:bodyPr>
          <a:lstStyle/>
          <a:p>
            <a:pPr>
              <a:lnSpc>
                <a:spcPts val="4064"/>
              </a:lnSpc>
              <a:spcBef>
                <a:spcPct val="0"/>
              </a:spcBef>
            </a:pPr>
            <a:r>
              <a:rPr lang="en-US" sz="2903">
                <a:solidFill>
                  <a:srgbClr val="000000"/>
                </a:solidFill>
                <a:latin typeface="Object Sans"/>
              </a:rPr>
              <a:t>66.85% of the population is Male and 33.15%  are Female</a:t>
            </a:r>
          </a:p>
        </p:txBody>
      </p:sp>
      <p:sp>
        <p:nvSpPr>
          <p:cNvPr name="Freeform 9" id="9"/>
          <p:cNvSpPr/>
          <p:nvPr/>
        </p:nvSpPr>
        <p:spPr>
          <a:xfrm flipH="false" flipV="false" rot="0">
            <a:off x="16563183" y="266196"/>
            <a:ext cx="1392235" cy="1392235"/>
          </a:xfrm>
          <a:custGeom>
            <a:avLst/>
            <a:gdLst/>
            <a:ahLst/>
            <a:cxnLst/>
            <a:rect r="r" b="b" t="t" l="l"/>
            <a:pathLst>
              <a:path h="1392235" w="1392235">
                <a:moveTo>
                  <a:pt x="0" y="0"/>
                </a:moveTo>
                <a:lnTo>
                  <a:pt x="1392234" y="0"/>
                </a:lnTo>
                <a:lnTo>
                  <a:pt x="1392234" y="1392235"/>
                </a:lnTo>
                <a:lnTo>
                  <a:pt x="0" y="1392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20" y="2016428"/>
            <a:ext cx="18288000" cy="19050"/>
          </a:xfrm>
          <a:prstGeom prst="line">
            <a:avLst/>
          </a:prstGeom>
          <a:ln cap="flat" w="38100">
            <a:solidFill>
              <a:srgbClr val="202020"/>
            </a:solidFill>
            <a:prstDash val="solid"/>
            <a:headEnd type="none" len="sm" w="sm"/>
            <a:tailEnd type="none" len="sm" w="sm"/>
          </a:ln>
        </p:spPr>
      </p:sp>
      <p:sp>
        <p:nvSpPr>
          <p:cNvPr name="Freeform 3" id="3"/>
          <p:cNvSpPr/>
          <p:nvPr/>
        </p:nvSpPr>
        <p:spPr>
          <a:xfrm flipH="false" flipV="false" rot="0">
            <a:off x="16563183" y="266196"/>
            <a:ext cx="1392235" cy="1392235"/>
          </a:xfrm>
          <a:custGeom>
            <a:avLst/>
            <a:gdLst/>
            <a:ahLst/>
            <a:cxnLst/>
            <a:rect r="r" b="b" t="t" l="l"/>
            <a:pathLst>
              <a:path h="1392235" w="1392235">
                <a:moveTo>
                  <a:pt x="0" y="0"/>
                </a:moveTo>
                <a:lnTo>
                  <a:pt x="1392234" y="0"/>
                </a:lnTo>
                <a:lnTo>
                  <a:pt x="1392234" y="1392235"/>
                </a:lnTo>
                <a:lnTo>
                  <a:pt x="0" y="1392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0" y="2295467"/>
            <a:ext cx="12807630" cy="7640548"/>
          </a:xfrm>
          <a:custGeom>
            <a:avLst/>
            <a:gdLst/>
            <a:ahLst/>
            <a:cxnLst/>
            <a:rect r="r" b="b" t="t" l="l"/>
            <a:pathLst>
              <a:path h="7640548" w="12807630">
                <a:moveTo>
                  <a:pt x="0" y="0"/>
                </a:moveTo>
                <a:lnTo>
                  <a:pt x="12807630" y="0"/>
                </a:lnTo>
                <a:lnTo>
                  <a:pt x="12807630" y="7640548"/>
                </a:lnTo>
                <a:lnTo>
                  <a:pt x="0" y="7640548"/>
                </a:lnTo>
                <a:lnTo>
                  <a:pt x="0" y="0"/>
                </a:lnTo>
                <a:close/>
              </a:path>
            </a:pathLst>
          </a:custGeom>
          <a:blipFill>
            <a:blip r:embed="rId4"/>
            <a:stretch>
              <a:fillRect l="0" t="0" r="0" b="0"/>
            </a:stretch>
          </a:blipFill>
        </p:spPr>
      </p:sp>
      <p:sp>
        <p:nvSpPr>
          <p:cNvPr name="TextBox 5" id="5"/>
          <p:cNvSpPr txBox="true"/>
          <p:nvPr/>
        </p:nvSpPr>
        <p:spPr>
          <a:xfrm rot="0">
            <a:off x="16661233" y="9390486"/>
            <a:ext cx="598067" cy="391795"/>
          </a:xfrm>
          <a:prstGeom prst="rect">
            <a:avLst/>
          </a:prstGeom>
        </p:spPr>
        <p:txBody>
          <a:bodyPr anchor="t" rtlCol="false" tIns="0" lIns="0" bIns="0" rIns="0">
            <a:spAutoFit/>
          </a:bodyPr>
          <a:lstStyle/>
          <a:p>
            <a:pPr algn="r">
              <a:lnSpc>
                <a:spcPts val="3079"/>
              </a:lnSpc>
            </a:pPr>
            <a:r>
              <a:rPr lang="en-US" sz="2199">
                <a:solidFill>
                  <a:srgbClr val="A97658"/>
                </a:solidFill>
                <a:latin typeface="Poppins Ultra-Bold"/>
              </a:rPr>
              <a:t>04</a:t>
            </a:r>
          </a:p>
        </p:txBody>
      </p:sp>
      <p:sp>
        <p:nvSpPr>
          <p:cNvPr name="TextBox 6" id="6"/>
          <p:cNvSpPr txBox="true"/>
          <p:nvPr/>
        </p:nvSpPr>
        <p:spPr>
          <a:xfrm rot="0">
            <a:off x="392548" y="332871"/>
            <a:ext cx="13353311" cy="1664507"/>
          </a:xfrm>
          <a:prstGeom prst="rect">
            <a:avLst/>
          </a:prstGeom>
        </p:spPr>
        <p:txBody>
          <a:bodyPr anchor="t" rtlCol="false" tIns="0" lIns="0" bIns="0" rIns="0">
            <a:spAutoFit/>
          </a:bodyPr>
          <a:lstStyle/>
          <a:p>
            <a:pPr>
              <a:lnSpc>
                <a:spcPts val="6442"/>
              </a:lnSpc>
            </a:pPr>
            <a:r>
              <a:rPr lang="en-US" sz="6021">
                <a:solidFill>
                  <a:srgbClr val="202020"/>
                </a:solidFill>
                <a:latin typeface="Object Sans Bold"/>
              </a:rPr>
              <a:t>HIGHEST POPULATION OF OCCUPATION IN THE DATASET</a:t>
            </a:r>
          </a:p>
        </p:txBody>
      </p:sp>
      <p:sp>
        <p:nvSpPr>
          <p:cNvPr name="TextBox 7" id="7"/>
          <p:cNvSpPr txBox="true"/>
          <p:nvPr/>
        </p:nvSpPr>
        <p:spPr>
          <a:xfrm rot="0">
            <a:off x="12943090" y="2331503"/>
            <a:ext cx="4851016" cy="7191099"/>
          </a:xfrm>
          <a:prstGeom prst="rect">
            <a:avLst/>
          </a:prstGeom>
        </p:spPr>
        <p:txBody>
          <a:bodyPr anchor="t" rtlCol="false" tIns="0" lIns="0" bIns="0" rIns="0">
            <a:spAutoFit/>
          </a:bodyPr>
          <a:lstStyle/>
          <a:p>
            <a:pPr>
              <a:lnSpc>
                <a:spcPts val="3165"/>
              </a:lnSpc>
            </a:pPr>
            <a:r>
              <a:rPr lang="en-US" sz="2260">
                <a:solidFill>
                  <a:srgbClr val="000000"/>
                </a:solidFill>
                <a:latin typeface="Object Sans Bold"/>
              </a:rPr>
              <a:t>Occupation</a:t>
            </a:r>
          </a:p>
          <a:p>
            <a:pPr>
              <a:lnSpc>
                <a:spcPts val="3165"/>
              </a:lnSpc>
            </a:pPr>
            <a:r>
              <a:rPr lang="en-US" sz="2260">
                <a:solidFill>
                  <a:srgbClr val="000000"/>
                </a:solidFill>
                <a:latin typeface="Object Sans"/>
              </a:rPr>
              <a:t>Prof-specialty = 6172</a:t>
            </a:r>
          </a:p>
          <a:p>
            <a:pPr>
              <a:lnSpc>
                <a:spcPts val="3165"/>
              </a:lnSpc>
            </a:pPr>
            <a:r>
              <a:rPr lang="en-US" sz="2260">
                <a:solidFill>
                  <a:srgbClr val="000000"/>
                </a:solidFill>
                <a:latin typeface="Object Sans"/>
              </a:rPr>
              <a:t>Craft-repair = 6112</a:t>
            </a:r>
          </a:p>
          <a:p>
            <a:pPr>
              <a:lnSpc>
                <a:spcPts val="3165"/>
              </a:lnSpc>
            </a:pPr>
            <a:r>
              <a:rPr lang="en-US" sz="2260">
                <a:solidFill>
                  <a:srgbClr val="000000"/>
                </a:solidFill>
                <a:latin typeface="Object Sans"/>
              </a:rPr>
              <a:t>Exec-managerial = 6086</a:t>
            </a:r>
          </a:p>
          <a:p>
            <a:pPr>
              <a:lnSpc>
                <a:spcPts val="3165"/>
              </a:lnSpc>
            </a:pPr>
            <a:r>
              <a:rPr lang="en-US" sz="2260">
                <a:solidFill>
                  <a:srgbClr val="000000"/>
                </a:solidFill>
                <a:latin typeface="Object Sans"/>
              </a:rPr>
              <a:t>Adm-clerical = 5611</a:t>
            </a:r>
          </a:p>
          <a:p>
            <a:pPr>
              <a:lnSpc>
                <a:spcPts val="3165"/>
              </a:lnSpc>
            </a:pPr>
            <a:r>
              <a:rPr lang="en-US" sz="2260">
                <a:solidFill>
                  <a:srgbClr val="000000"/>
                </a:solidFill>
                <a:latin typeface="Object Sans"/>
              </a:rPr>
              <a:t>Sales = 5504</a:t>
            </a:r>
          </a:p>
          <a:p>
            <a:pPr>
              <a:lnSpc>
                <a:spcPts val="3165"/>
              </a:lnSpc>
            </a:pPr>
            <a:r>
              <a:rPr lang="en-US" sz="2260">
                <a:solidFill>
                  <a:srgbClr val="000000"/>
                </a:solidFill>
                <a:latin typeface="Object Sans"/>
              </a:rPr>
              <a:t>Other-service = 4923</a:t>
            </a:r>
          </a:p>
          <a:p>
            <a:pPr>
              <a:lnSpc>
                <a:spcPts val="3165"/>
              </a:lnSpc>
            </a:pPr>
            <a:r>
              <a:rPr lang="en-US" sz="2260">
                <a:solidFill>
                  <a:srgbClr val="000000"/>
                </a:solidFill>
                <a:latin typeface="Object Sans"/>
              </a:rPr>
              <a:t>Machine-op-inspct = 3022</a:t>
            </a:r>
          </a:p>
          <a:p>
            <a:pPr>
              <a:lnSpc>
                <a:spcPts val="3165"/>
              </a:lnSpc>
            </a:pPr>
            <a:r>
              <a:rPr lang="en-US" sz="2260">
                <a:solidFill>
                  <a:srgbClr val="000000"/>
                </a:solidFill>
                <a:latin typeface="Object Sans"/>
              </a:rPr>
              <a:t>Transport-moving = 2355</a:t>
            </a:r>
          </a:p>
          <a:p>
            <a:pPr>
              <a:lnSpc>
                <a:spcPts val="3165"/>
              </a:lnSpc>
            </a:pPr>
            <a:r>
              <a:rPr lang="en-US" sz="2260">
                <a:solidFill>
                  <a:srgbClr val="000000"/>
                </a:solidFill>
                <a:latin typeface="Object Sans"/>
              </a:rPr>
              <a:t>Handlers-cleaners = 2072</a:t>
            </a:r>
          </a:p>
          <a:p>
            <a:pPr>
              <a:lnSpc>
                <a:spcPts val="3165"/>
              </a:lnSpc>
            </a:pPr>
            <a:r>
              <a:rPr lang="en-US" sz="2260">
                <a:solidFill>
                  <a:srgbClr val="000000"/>
                </a:solidFill>
                <a:latin typeface="Object Sans"/>
              </a:rPr>
              <a:t>? = 1843</a:t>
            </a:r>
          </a:p>
          <a:p>
            <a:pPr>
              <a:lnSpc>
                <a:spcPts val="3165"/>
              </a:lnSpc>
            </a:pPr>
            <a:r>
              <a:rPr lang="en-US" sz="2260">
                <a:solidFill>
                  <a:srgbClr val="000000"/>
                </a:solidFill>
                <a:latin typeface="Object Sans"/>
              </a:rPr>
              <a:t>Farming-fishing = 1490</a:t>
            </a:r>
          </a:p>
          <a:p>
            <a:pPr>
              <a:lnSpc>
                <a:spcPts val="3165"/>
              </a:lnSpc>
            </a:pPr>
            <a:r>
              <a:rPr lang="en-US" sz="2260">
                <a:solidFill>
                  <a:srgbClr val="000000"/>
                </a:solidFill>
                <a:latin typeface="Object Sans"/>
              </a:rPr>
              <a:t>Tech-support = 1446</a:t>
            </a:r>
          </a:p>
          <a:p>
            <a:pPr>
              <a:lnSpc>
                <a:spcPts val="3165"/>
              </a:lnSpc>
            </a:pPr>
            <a:r>
              <a:rPr lang="en-US" sz="2260">
                <a:solidFill>
                  <a:srgbClr val="000000"/>
                </a:solidFill>
                <a:latin typeface="Object Sans"/>
              </a:rPr>
              <a:t>Protective-serv = 983</a:t>
            </a:r>
          </a:p>
          <a:p>
            <a:pPr>
              <a:lnSpc>
                <a:spcPts val="3165"/>
              </a:lnSpc>
            </a:pPr>
            <a:r>
              <a:rPr lang="en-US" sz="2260">
                <a:solidFill>
                  <a:srgbClr val="000000"/>
                </a:solidFill>
                <a:latin typeface="Object Sans"/>
              </a:rPr>
              <a:t>nan = 966</a:t>
            </a:r>
          </a:p>
          <a:p>
            <a:pPr>
              <a:lnSpc>
                <a:spcPts val="3165"/>
              </a:lnSpc>
            </a:pPr>
            <a:r>
              <a:rPr lang="en-US" sz="2260">
                <a:solidFill>
                  <a:srgbClr val="000000"/>
                </a:solidFill>
                <a:latin typeface="Object Sans"/>
              </a:rPr>
              <a:t>Priv-house-serv = 242</a:t>
            </a:r>
          </a:p>
          <a:p>
            <a:pPr>
              <a:lnSpc>
                <a:spcPts val="3165"/>
              </a:lnSpc>
            </a:pPr>
            <a:r>
              <a:rPr lang="en-US" sz="2260">
                <a:solidFill>
                  <a:srgbClr val="000000"/>
                </a:solidFill>
                <a:latin typeface="Object Sans"/>
              </a:rPr>
              <a:t>Armed-Forces = 15</a:t>
            </a:r>
          </a:p>
          <a:p>
            <a:pPr>
              <a:lnSpc>
                <a:spcPts val="3165"/>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20" y="2016428"/>
            <a:ext cx="18288000" cy="19050"/>
          </a:xfrm>
          <a:prstGeom prst="line">
            <a:avLst/>
          </a:prstGeom>
          <a:ln cap="flat" w="38100">
            <a:solidFill>
              <a:srgbClr val="202020"/>
            </a:solidFill>
            <a:prstDash val="solid"/>
            <a:headEnd type="none" len="sm" w="sm"/>
            <a:tailEnd type="none" len="sm" w="sm"/>
          </a:ln>
        </p:spPr>
      </p:sp>
      <p:sp>
        <p:nvSpPr>
          <p:cNvPr name="Freeform 3" id="3"/>
          <p:cNvSpPr/>
          <p:nvPr/>
        </p:nvSpPr>
        <p:spPr>
          <a:xfrm flipH="false" flipV="false" rot="0">
            <a:off x="16563183" y="266196"/>
            <a:ext cx="1392235" cy="1392235"/>
          </a:xfrm>
          <a:custGeom>
            <a:avLst/>
            <a:gdLst/>
            <a:ahLst/>
            <a:cxnLst/>
            <a:rect r="r" b="b" t="t" l="l"/>
            <a:pathLst>
              <a:path h="1392235" w="1392235">
                <a:moveTo>
                  <a:pt x="0" y="0"/>
                </a:moveTo>
                <a:lnTo>
                  <a:pt x="1392234" y="0"/>
                </a:lnTo>
                <a:lnTo>
                  <a:pt x="1392234" y="1392235"/>
                </a:lnTo>
                <a:lnTo>
                  <a:pt x="0" y="1392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0810" y="2568297"/>
            <a:ext cx="13525049" cy="5572821"/>
          </a:xfrm>
          <a:custGeom>
            <a:avLst/>
            <a:gdLst/>
            <a:ahLst/>
            <a:cxnLst/>
            <a:rect r="r" b="b" t="t" l="l"/>
            <a:pathLst>
              <a:path h="5572821" w="13525049">
                <a:moveTo>
                  <a:pt x="0" y="0"/>
                </a:moveTo>
                <a:lnTo>
                  <a:pt x="13525049" y="0"/>
                </a:lnTo>
                <a:lnTo>
                  <a:pt x="13525049" y="5572821"/>
                </a:lnTo>
                <a:lnTo>
                  <a:pt x="0" y="5572821"/>
                </a:lnTo>
                <a:lnTo>
                  <a:pt x="0" y="0"/>
                </a:lnTo>
                <a:close/>
              </a:path>
            </a:pathLst>
          </a:custGeom>
          <a:blipFill>
            <a:blip r:embed="rId4"/>
            <a:stretch>
              <a:fillRect l="0" t="0" r="0" b="0"/>
            </a:stretch>
          </a:blipFill>
        </p:spPr>
      </p:sp>
      <p:sp>
        <p:nvSpPr>
          <p:cNvPr name="TextBox 5" id="5"/>
          <p:cNvSpPr txBox="true"/>
          <p:nvPr/>
        </p:nvSpPr>
        <p:spPr>
          <a:xfrm rot="0">
            <a:off x="16661233" y="9390486"/>
            <a:ext cx="598067" cy="391795"/>
          </a:xfrm>
          <a:prstGeom prst="rect">
            <a:avLst/>
          </a:prstGeom>
        </p:spPr>
        <p:txBody>
          <a:bodyPr anchor="t" rtlCol="false" tIns="0" lIns="0" bIns="0" rIns="0">
            <a:spAutoFit/>
          </a:bodyPr>
          <a:lstStyle/>
          <a:p>
            <a:pPr algn="r">
              <a:lnSpc>
                <a:spcPts val="3079"/>
              </a:lnSpc>
            </a:pPr>
            <a:r>
              <a:rPr lang="en-US" sz="2199">
                <a:solidFill>
                  <a:srgbClr val="A97658"/>
                </a:solidFill>
                <a:latin typeface="Poppins Ultra-Bold"/>
              </a:rPr>
              <a:t>05</a:t>
            </a:r>
          </a:p>
        </p:txBody>
      </p:sp>
      <p:sp>
        <p:nvSpPr>
          <p:cNvPr name="TextBox 6" id="6"/>
          <p:cNvSpPr txBox="true"/>
          <p:nvPr/>
        </p:nvSpPr>
        <p:spPr>
          <a:xfrm rot="0">
            <a:off x="392548" y="332871"/>
            <a:ext cx="13353311" cy="1664507"/>
          </a:xfrm>
          <a:prstGeom prst="rect">
            <a:avLst/>
          </a:prstGeom>
        </p:spPr>
        <p:txBody>
          <a:bodyPr anchor="t" rtlCol="false" tIns="0" lIns="0" bIns="0" rIns="0">
            <a:spAutoFit/>
          </a:bodyPr>
          <a:lstStyle/>
          <a:p>
            <a:pPr>
              <a:lnSpc>
                <a:spcPts val="6442"/>
              </a:lnSpc>
            </a:pPr>
            <a:r>
              <a:rPr lang="en-US" sz="6021">
                <a:solidFill>
                  <a:srgbClr val="202020"/>
                </a:solidFill>
                <a:latin typeface="Object Sans Bold"/>
              </a:rPr>
              <a:t>NUMBER OF OCCUPATION WITH THE INCOME OF &lt;=50K$</a:t>
            </a:r>
          </a:p>
        </p:txBody>
      </p:sp>
      <p:sp>
        <p:nvSpPr>
          <p:cNvPr name="TextBox 7" id="7"/>
          <p:cNvSpPr txBox="true"/>
          <p:nvPr/>
        </p:nvSpPr>
        <p:spPr>
          <a:xfrm rot="0">
            <a:off x="14023131" y="2259594"/>
            <a:ext cx="3777722" cy="6998706"/>
          </a:xfrm>
          <a:prstGeom prst="rect">
            <a:avLst/>
          </a:prstGeom>
        </p:spPr>
        <p:txBody>
          <a:bodyPr anchor="t" rtlCol="false" tIns="0" lIns="0" bIns="0" rIns="0">
            <a:spAutoFit/>
          </a:bodyPr>
          <a:lstStyle/>
          <a:p>
            <a:pPr>
              <a:lnSpc>
                <a:spcPts val="3088"/>
              </a:lnSpc>
            </a:pPr>
            <a:r>
              <a:rPr lang="en-US" sz="2206">
                <a:solidFill>
                  <a:srgbClr val="000000"/>
                </a:solidFill>
                <a:latin typeface="Poppins Bold"/>
              </a:rPr>
              <a:t>Occupation</a:t>
            </a:r>
          </a:p>
          <a:p>
            <a:pPr>
              <a:lnSpc>
                <a:spcPts val="3088"/>
              </a:lnSpc>
            </a:pPr>
            <a:r>
              <a:rPr lang="en-US" sz="2206">
                <a:solidFill>
                  <a:srgbClr val="000000"/>
                </a:solidFill>
                <a:latin typeface="Poppins"/>
              </a:rPr>
              <a:t>Adm-clerical = 4843</a:t>
            </a:r>
          </a:p>
          <a:p>
            <a:pPr>
              <a:lnSpc>
                <a:spcPts val="3088"/>
              </a:lnSpc>
            </a:pPr>
            <a:r>
              <a:rPr lang="en-US" sz="2206">
                <a:solidFill>
                  <a:srgbClr val="000000"/>
                </a:solidFill>
                <a:latin typeface="Poppins"/>
              </a:rPr>
              <a:t>Craft-repair = 4729</a:t>
            </a:r>
          </a:p>
          <a:p>
            <a:pPr>
              <a:lnSpc>
                <a:spcPts val="3088"/>
              </a:lnSpc>
            </a:pPr>
            <a:r>
              <a:rPr lang="en-US" sz="2206">
                <a:solidFill>
                  <a:srgbClr val="000000"/>
                </a:solidFill>
                <a:latin typeface="Poppins"/>
              </a:rPr>
              <a:t>Other-service = 4719</a:t>
            </a:r>
          </a:p>
          <a:p>
            <a:pPr>
              <a:lnSpc>
                <a:spcPts val="3088"/>
              </a:lnSpc>
            </a:pPr>
            <a:r>
              <a:rPr lang="en-US" sz="2206">
                <a:solidFill>
                  <a:srgbClr val="000000"/>
                </a:solidFill>
                <a:latin typeface="Poppins"/>
              </a:rPr>
              <a:t>Sales = 4029</a:t>
            </a:r>
          </a:p>
          <a:p>
            <a:pPr>
              <a:lnSpc>
                <a:spcPts val="3088"/>
              </a:lnSpc>
            </a:pPr>
            <a:r>
              <a:rPr lang="en-US" sz="2206">
                <a:solidFill>
                  <a:srgbClr val="000000"/>
                </a:solidFill>
                <a:latin typeface="Poppins"/>
              </a:rPr>
              <a:t>Prof-specialty = 3388</a:t>
            </a:r>
          </a:p>
          <a:p>
            <a:pPr>
              <a:lnSpc>
                <a:spcPts val="3088"/>
              </a:lnSpc>
            </a:pPr>
            <a:r>
              <a:rPr lang="en-US" sz="2206">
                <a:solidFill>
                  <a:srgbClr val="000000"/>
                </a:solidFill>
                <a:latin typeface="Poppins"/>
              </a:rPr>
              <a:t>Exec-managerial = 3178</a:t>
            </a:r>
          </a:p>
          <a:p>
            <a:pPr>
              <a:lnSpc>
                <a:spcPts val="3088"/>
              </a:lnSpc>
            </a:pPr>
            <a:r>
              <a:rPr lang="en-US" sz="2206">
                <a:solidFill>
                  <a:srgbClr val="000000"/>
                </a:solidFill>
                <a:latin typeface="Poppins"/>
              </a:rPr>
              <a:t>Machine-op-inspct = 2650</a:t>
            </a:r>
          </a:p>
          <a:p>
            <a:pPr>
              <a:lnSpc>
                <a:spcPts val="3088"/>
              </a:lnSpc>
            </a:pPr>
            <a:r>
              <a:rPr lang="en-US" sz="2206">
                <a:solidFill>
                  <a:srgbClr val="000000"/>
                </a:solidFill>
                <a:latin typeface="Poppins"/>
              </a:rPr>
              <a:t>Handlers-cleaners = 1934</a:t>
            </a:r>
          </a:p>
          <a:p>
            <a:pPr>
              <a:lnSpc>
                <a:spcPts val="3088"/>
              </a:lnSpc>
            </a:pPr>
            <a:r>
              <a:rPr lang="en-US" sz="2206">
                <a:solidFill>
                  <a:srgbClr val="000000"/>
                </a:solidFill>
                <a:latin typeface="Poppins"/>
              </a:rPr>
              <a:t>Transport-moving = 1874</a:t>
            </a:r>
          </a:p>
          <a:p>
            <a:pPr>
              <a:lnSpc>
                <a:spcPts val="3088"/>
              </a:lnSpc>
            </a:pPr>
            <a:r>
              <a:rPr lang="en-US" sz="2206">
                <a:solidFill>
                  <a:srgbClr val="000000"/>
                </a:solidFill>
                <a:latin typeface="Poppins"/>
              </a:rPr>
              <a:t>? = 1652</a:t>
            </a:r>
          </a:p>
          <a:p>
            <a:pPr>
              <a:lnSpc>
                <a:spcPts val="3088"/>
              </a:lnSpc>
            </a:pPr>
            <a:r>
              <a:rPr lang="en-US" sz="2206">
                <a:solidFill>
                  <a:srgbClr val="000000"/>
                </a:solidFill>
                <a:latin typeface="Poppins"/>
              </a:rPr>
              <a:t>Farming-fishing = 1317</a:t>
            </a:r>
          </a:p>
          <a:p>
            <a:pPr>
              <a:lnSpc>
                <a:spcPts val="3088"/>
              </a:lnSpc>
            </a:pPr>
            <a:r>
              <a:rPr lang="en-US" sz="2206">
                <a:solidFill>
                  <a:srgbClr val="000000"/>
                </a:solidFill>
                <a:latin typeface="Poppins"/>
              </a:rPr>
              <a:t>Tech-support = 1026</a:t>
            </a:r>
          </a:p>
          <a:p>
            <a:pPr>
              <a:lnSpc>
                <a:spcPts val="3088"/>
              </a:lnSpc>
            </a:pPr>
            <a:r>
              <a:rPr lang="en-US" sz="2206">
                <a:solidFill>
                  <a:srgbClr val="000000"/>
                </a:solidFill>
                <a:latin typeface="Poppins"/>
              </a:rPr>
              <a:t>nan = 892</a:t>
            </a:r>
          </a:p>
          <a:p>
            <a:pPr>
              <a:lnSpc>
                <a:spcPts val="3088"/>
              </a:lnSpc>
            </a:pPr>
            <a:r>
              <a:rPr lang="en-US" sz="2206">
                <a:solidFill>
                  <a:srgbClr val="000000"/>
                </a:solidFill>
                <a:latin typeface="Poppins"/>
              </a:rPr>
              <a:t>Protective-serv = 675</a:t>
            </a:r>
          </a:p>
          <a:p>
            <a:pPr>
              <a:lnSpc>
                <a:spcPts val="3088"/>
              </a:lnSpc>
            </a:pPr>
            <a:r>
              <a:rPr lang="en-US" sz="2206">
                <a:solidFill>
                  <a:srgbClr val="000000"/>
                </a:solidFill>
                <a:latin typeface="Poppins"/>
              </a:rPr>
              <a:t>Priv-house-serv = 239</a:t>
            </a:r>
          </a:p>
          <a:p>
            <a:pPr>
              <a:lnSpc>
                <a:spcPts val="3088"/>
              </a:lnSpc>
            </a:pPr>
            <a:r>
              <a:rPr lang="en-US" sz="2206">
                <a:solidFill>
                  <a:srgbClr val="000000"/>
                </a:solidFill>
                <a:latin typeface="Poppins"/>
              </a:rPr>
              <a:t>Armed-Forces = 10</a:t>
            </a:r>
          </a:p>
          <a:p>
            <a:pPr>
              <a:lnSpc>
                <a:spcPts val="3088"/>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20" y="2016428"/>
            <a:ext cx="18288000" cy="19050"/>
          </a:xfrm>
          <a:prstGeom prst="line">
            <a:avLst/>
          </a:prstGeom>
          <a:ln cap="flat" w="38100">
            <a:solidFill>
              <a:srgbClr val="202020"/>
            </a:solidFill>
            <a:prstDash val="solid"/>
            <a:headEnd type="none" len="sm" w="sm"/>
            <a:tailEnd type="none" len="sm" w="sm"/>
          </a:ln>
        </p:spPr>
      </p:sp>
      <p:sp>
        <p:nvSpPr>
          <p:cNvPr name="Freeform 3" id="3"/>
          <p:cNvSpPr/>
          <p:nvPr/>
        </p:nvSpPr>
        <p:spPr>
          <a:xfrm flipH="false" flipV="false" rot="0">
            <a:off x="16563183" y="266196"/>
            <a:ext cx="1392235" cy="1392235"/>
          </a:xfrm>
          <a:custGeom>
            <a:avLst/>
            <a:gdLst/>
            <a:ahLst/>
            <a:cxnLst/>
            <a:rect r="r" b="b" t="t" l="l"/>
            <a:pathLst>
              <a:path h="1392235" w="1392235">
                <a:moveTo>
                  <a:pt x="0" y="0"/>
                </a:moveTo>
                <a:lnTo>
                  <a:pt x="1392234" y="0"/>
                </a:lnTo>
                <a:lnTo>
                  <a:pt x="1392234" y="1392235"/>
                </a:lnTo>
                <a:lnTo>
                  <a:pt x="0" y="1392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92548" y="2602215"/>
            <a:ext cx="13846674" cy="5683157"/>
          </a:xfrm>
          <a:custGeom>
            <a:avLst/>
            <a:gdLst/>
            <a:ahLst/>
            <a:cxnLst/>
            <a:rect r="r" b="b" t="t" l="l"/>
            <a:pathLst>
              <a:path h="5683157" w="13846674">
                <a:moveTo>
                  <a:pt x="0" y="0"/>
                </a:moveTo>
                <a:lnTo>
                  <a:pt x="13846674" y="0"/>
                </a:lnTo>
                <a:lnTo>
                  <a:pt x="13846674" y="5683157"/>
                </a:lnTo>
                <a:lnTo>
                  <a:pt x="0" y="5683157"/>
                </a:lnTo>
                <a:lnTo>
                  <a:pt x="0" y="0"/>
                </a:lnTo>
                <a:close/>
              </a:path>
            </a:pathLst>
          </a:custGeom>
          <a:blipFill>
            <a:blip r:embed="rId4"/>
            <a:stretch>
              <a:fillRect l="0" t="0" r="0" b="0"/>
            </a:stretch>
          </a:blipFill>
        </p:spPr>
      </p:sp>
      <p:sp>
        <p:nvSpPr>
          <p:cNvPr name="TextBox 5" id="5"/>
          <p:cNvSpPr txBox="true"/>
          <p:nvPr/>
        </p:nvSpPr>
        <p:spPr>
          <a:xfrm rot="0">
            <a:off x="16661233" y="9390486"/>
            <a:ext cx="598067" cy="391795"/>
          </a:xfrm>
          <a:prstGeom prst="rect">
            <a:avLst/>
          </a:prstGeom>
        </p:spPr>
        <p:txBody>
          <a:bodyPr anchor="t" rtlCol="false" tIns="0" lIns="0" bIns="0" rIns="0">
            <a:spAutoFit/>
          </a:bodyPr>
          <a:lstStyle/>
          <a:p>
            <a:pPr algn="r">
              <a:lnSpc>
                <a:spcPts val="3079"/>
              </a:lnSpc>
            </a:pPr>
            <a:r>
              <a:rPr lang="en-US" sz="2199">
                <a:solidFill>
                  <a:srgbClr val="A97658"/>
                </a:solidFill>
                <a:latin typeface="Poppins Ultra-Bold"/>
              </a:rPr>
              <a:t>06</a:t>
            </a:r>
          </a:p>
        </p:txBody>
      </p:sp>
      <p:sp>
        <p:nvSpPr>
          <p:cNvPr name="TextBox 6" id="6"/>
          <p:cNvSpPr txBox="true"/>
          <p:nvPr/>
        </p:nvSpPr>
        <p:spPr>
          <a:xfrm rot="0">
            <a:off x="392548" y="332871"/>
            <a:ext cx="13353311" cy="1664507"/>
          </a:xfrm>
          <a:prstGeom prst="rect">
            <a:avLst/>
          </a:prstGeom>
        </p:spPr>
        <p:txBody>
          <a:bodyPr anchor="t" rtlCol="false" tIns="0" lIns="0" bIns="0" rIns="0">
            <a:spAutoFit/>
          </a:bodyPr>
          <a:lstStyle/>
          <a:p>
            <a:pPr>
              <a:lnSpc>
                <a:spcPts val="6442"/>
              </a:lnSpc>
            </a:pPr>
            <a:r>
              <a:rPr lang="en-US" sz="6021">
                <a:solidFill>
                  <a:srgbClr val="202020"/>
                </a:solidFill>
                <a:latin typeface="Object Sans Bold"/>
              </a:rPr>
              <a:t>HIGHEST OCCUPATION WITH THE INCOME OF &gt;50K$</a:t>
            </a:r>
          </a:p>
        </p:txBody>
      </p:sp>
      <p:sp>
        <p:nvSpPr>
          <p:cNvPr name="TextBox 7" id="7"/>
          <p:cNvSpPr txBox="true"/>
          <p:nvPr/>
        </p:nvSpPr>
        <p:spPr>
          <a:xfrm rot="0">
            <a:off x="14389475" y="2227498"/>
            <a:ext cx="3565942" cy="7387461"/>
          </a:xfrm>
          <a:prstGeom prst="rect">
            <a:avLst/>
          </a:prstGeom>
        </p:spPr>
        <p:txBody>
          <a:bodyPr anchor="t" rtlCol="false" tIns="0" lIns="0" bIns="0" rIns="0">
            <a:spAutoFit/>
          </a:bodyPr>
          <a:lstStyle/>
          <a:p>
            <a:pPr>
              <a:lnSpc>
                <a:spcPts val="3088"/>
              </a:lnSpc>
            </a:pPr>
            <a:r>
              <a:rPr lang="en-US" sz="2206">
                <a:solidFill>
                  <a:srgbClr val="000000"/>
                </a:solidFill>
                <a:latin typeface="Poppins Bold"/>
              </a:rPr>
              <a:t>Occupation</a:t>
            </a:r>
          </a:p>
          <a:p>
            <a:pPr>
              <a:lnSpc>
                <a:spcPts val="3088"/>
              </a:lnSpc>
            </a:pPr>
            <a:r>
              <a:rPr lang="en-US" sz="2206">
                <a:solidFill>
                  <a:srgbClr val="000000"/>
                </a:solidFill>
                <a:latin typeface="Poppins"/>
              </a:rPr>
              <a:t>Exec-managerial = 2908</a:t>
            </a:r>
          </a:p>
          <a:p>
            <a:pPr>
              <a:lnSpc>
                <a:spcPts val="3088"/>
              </a:lnSpc>
            </a:pPr>
            <a:r>
              <a:rPr lang="en-US" sz="2206">
                <a:solidFill>
                  <a:srgbClr val="000000"/>
                </a:solidFill>
                <a:latin typeface="Poppins"/>
              </a:rPr>
              <a:t>Prof-specialty = 2784</a:t>
            </a:r>
          </a:p>
          <a:p>
            <a:pPr>
              <a:lnSpc>
                <a:spcPts val="3088"/>
              </a:lnSpc>
            </a:pPr>
            <a:r>
              <a:rPr lang="en-US" sz="2206">
                <a:solidFill>
                  <a:srgbClr val="000000"/>
                </a:solidFill>
                <a:latin typeface="Poppins"/>
              </a:rPr>
              <a:t>Sales = 1475</a:t>
            </a:r>
          </a:p>
          <a:p>
            <a:pPr>
              <a:lnSpc>
                <a:spcPts val="3088"/>
              </a:lnSpc>
            </a:pPr>
            <a:r>
              <a:rPr lang="en-US" sz="2206">
                <a:solidFill>
                  <a:srgbClr val="000000"/>
                </a:solidFill>
                <a:latin typeface="Poppins"/>
              </a:rPr>
              <a:t>Craft-repair = 1383</a:t>
            </a:r>
          </a:p>
          <a:p>
            <a:pPr>
              <a:lnSpc>
                <a:spcPts val="3088"/>
              </a:lnSpc>
            </a:pPr>
            <a:r>
              <a:rPr lang="en-US" sz="2206">
                <a:solidFill>
                  <a:srgbClr val="000000"/>
                </a:solidFill>
                <a:latin typeface="Poppins"/>
              </a:rPr>
              <a:t>Adm-clerical = 768</a:t>
            </a:r>
          </a:p>
          <a:p>
            <a:pPr>
              <a:lnSpc>
                <a:spcPts val="3088"/>
              </a:lnSpc>
            </a:pPr>
            <a:r>
              <a:rPr lang="en-US" sz="2206">
                <a:solidFill>
                  <a:srgbClr val="000000"/>
                </a:solidFill>
                <a:latin typeface="Poppins"/>
              </a:rPr>
              <a:t>Transport-moving = 481</a:t>
            </a:r>
          </a:p>
          <a:p>
            <a:pPr>
              <a:lnSpc>
                <a:spcPts val="3088"/>
              </a:lnSpc>
            </a:pPr>
            <a:r>
              <a:rPr lang="en-US" sz="2206">
                <a:solidFill>
                  <a:srgbClr val="000000"/>
                </a:solidFill>
                <a:latin typeface="Poppins"/>
              </a:rPr>
              <a:t>Tech-support = 420</a:t>
            </a:r>
          </a:p>
          <a:p>
            <a:pPr>
              <a:lnSpc>
                <a:spcPts val="3088"/>
              </a:lnSpc>
            </a:pPr>
            <a:r>
              <a:rPr lang="en-US" sz="2206">
                <a:solidFill>
                  <a:srgbClr val="000000"/>
                </a:solidFill>
                <a:latin typeface="Poppins"/>
              </a:rPr>
              <a:t>Machine-op-inspct = 372</a:t>
            </a:r>
          </a:p>
          <a:p>
            <a:pPr>
              <a:lnSpc>
                <a:spcPts val="3088"/>
              </a:lnSpc>
            </a:pPr>
            <a:r>
              <a:rPr lang="en-US" sz="2206">
                <a:solidFill>
                  <a:srgbClr val="000000"/>
                </a:solidFill>
                <a:latin typeface="Poppins"/>
              </a:rPr>
              <a:t>Protective-serv = 308</a:t>
            </a:r>
          </a:p>
          <a:p>
            <a:pPr>
              <a:lnSpc>
                <a:spcPts val="3088"/>
              </a:lnSpc>
            </a:pPr>
            <a:r>
              <a:rPr lang="en-US" sz="2206">
                <a:solidFill>
                  <a:srgbClr val="000000"/>
                </a:solidFill>
                <a:latin typeface="Poppins"/>
              </a:rPr>
              <a:t>Other-service = 204</a:t>
            </a:r>
          </a:p>
          <a:p>
            <a:pPr>
              <a:lnSpc>
                <a:spcPts val="3088"/>
              </a:lnSpc>
            </a:pPr>
            <a:r>
              <a:rPr lang="en-US" sz="2206">
                <a:solidFill>
                  <a:srgbClr val="000000"/>
                </a:solidFill>
                <a:latin typeface="Poppins"/>
              </a:rPr>
              <a:t>? = 191</a:t>
            </a:r>
          </a:p>
          <a:p>
            <a:pPr>
              <a:lnSpc>
                <a:spcPts val="3088"/>
              </a:lnSpc>
            </a:pPr>
            <a:r>
              <a:rPr lang="en-US" sz="2206">
                <a:solidFill>
                  <a:srgbClr val="000000"/>
                </a:solidFill>
                <a:latin typeface="Poppins"/>
              </a:rPr>
              <a:t>Farming-fishing = 173</a:t>
            </a:r>
          </a:p>
          <a:p>
            <a:pPr>
              <a:lnSpc>
                <a:spcPts val="3088"/>
              </a:lnSpc>
            </a:pPr>
            <a:r>
              <a:rPr lang="en-US" sz="2206">
                <a:solidFill>
                  <a:srgbClr val="000000"/>
                </a:solidFill>
                <a:latin typeface="Poppins"/>
              </a:rPr>
              <a:t>Handlers-cleaners = 138</a:t>
            </a:r>
          </a:p>
          <a:p>
            <a:pPr>
              <a:lnSpc>
                <a:spcPts val="3088"/>
              </a:lnSpc>
            </a:pPr>
            <a:r>
              <a:rPr lang="en-US" sz="2206">
                <a:solidFill>
                  <a:srgbClr val="000000"/>
                </a:solidFill>
                <a:latin typeface="Poppins"/>
              </a:rPr>
              <a:t>nan = 74</a:t>
            </a:r>
          </a:p>
          <a:p>
            <a:pPr>
              <a:lnSpc>
                <a:spcPts val="3088"/>
              </a:lnSpc>
            </a:pPr>
            <a:r>
              <a:rPr lang="en-US" sz="2206">
                <a:solidFill>
                  <a:srgbClr val="000000"/>
                </a:solidFill>
                <a:latin typeface="Poppins"/>
              </a:rPr>
              <a:t>Armed-Forces = 5</a:t>
            </a:r>
          </a:p>
          <a:p>
            <a:pPr>
              <a:lnSpc>
                <a:spcPts val="3088"/>
              </a:lnSpc>
            </a:pPr>
            <a:r>
              <a:rPr lang="en-US" sz="2206">
                <a:solidFill>
                  <a:srgbClr val="000000"/>
                </a:solidFill>
                <a:latin typeface="Poppins"/>
              </a:rPr>
              <a:t>Priv-house-serv = 3</a:t>
            </a:r>
          </a:p>
          <a:p>
            <a:pPr>
              <a:lnSpc>
                <a:spcPts val="3088"/>
              </a:lnSpc>
            </a:pPr>
          </a:p>
          <a:p>
            <a:pPr>
              <a:lnSpc>
                <a:spcPts val="3088"/>
              </a:lnSpc>
              <a:spcBef>
                <a:spcPct val="0"/>
              </a:spcBef>
            </a:pPr>
          </a:p>
        </p:txBody>
      </p:sp>
      <p:sp>
        <p:nvSpPr>
          <p:cNvPr name="TextBox 8" id="8"/>
          <p:cNvSpPr txBox="true"/>
          <p:nvPr/>
        </p:nvSpPr>
        <p:spPr>
          <a:xfrm rot="0">
            <a:off x="589604" y="8771147"/>
            <a:ext cx="14411920" cy="782163"/>
          </a:xfrm>
          <a:prstGeom prst="rect">
            <a:avLst/>
          </a:prstGeom>
        </p:spPr>
        <p:txBody>
          <a:bodyPr anchor="t" rtlCol="false" tIns="0" lIns="0" bIns="0" rIns="0">
            <a:spAutoFit/>
          </a:bodyPr>
          <a:lstStyle/>
          <a:p>
            <a:pPr>
              <a:lnSpc>
                <a:spcPts val="3088"/>
              </a:lnSpc>
            </a:pPr>
            <a:r>
              <a:rPr lang="en-US" sz="2206">
                <a:solidFill>
                  <a:srgbClr val="000000"/>
                </a:solidFill>
                <a:latin typeface="Poppins Bold"/>
              </a:rPr>
              <a:t>The Exec-managerial ranking as the Highest occupation with the income of &gt;50K$.</a:t>
            </a:r>
          </a:p>
          <a:p>
            <a:pPr>
              <a:lnSpc>
                <a:spcPts val="3088"/>
              </a:lnSpc>
              <a:spcBef>
                <a:spcPct val="0"/>
              </a:spcBef>
            </a:pPr>
            <a:r>
              <a:rPr lang="en-US" sz="2206">
                <a:solidFill>
                  <a:srgbClr val="000000"/>
                </a:solidFill>
                <a:latin typeface="Poppins Bold"/>
              </a:rPr>
              <a:t>The 2,908 population of it means 5.95% of the population are Exec-managerial based on the dataset.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20" y="2016428"/>
            <a:ext cx="18288000" cy="19050"/>
          </a:xfrm>
          <a:prstGeom prst="line">
            <a:avLst/>
          </a:prstGeom>
          <a:ln cap="flat" w="38100">
            <a:solidFill>
              <a:srgbClr val="202020"/>
            </a:solidFill>
            <a:prstDash val="solid"/>
            <a:headEnd type="none" len="sm" w="sm"/>
            <a:tailEnd type="none" len="sm" w="sm"/>
          </a:ln>
        </p:spPr>
      </p:sp>
      <p:sp>
        <p:nvSpPr>
          <p:cNvPr name="Freeform 3" id="3"/>
          <p:cNvSpPr/>
          <p:nvPr/>
        </p:nvSpPr>
        <p:spPr>
          <a:xfrm flipH="false" flipV="false" rot="0">
            <a:off x="16563183" y="266196"/>
            <a:ext cx="1392235" cy="1392235"/>
          </a:xfrm>
          <a:custGeom>
            <a:avLst/>
            <a:gdLst/>
            <a:ahLst/>
            <a:cxnLst/>
            <a:rect r="r" b="b" t="t" l="l"/>
            <a:pathLst>
              <a:path h="1392235" w="1392235">
                <a:moveTo>
                  <a:pt x="0" y="0"/>
                </a:moveTo>
                <a:lnTo>
                  <a:pt x="1392234" y="0"/>
                </a:lnTo>
                <a:lnTo>
                  <a:pt x="1392234" y="1392235"/>
                </a:lnTo>
                <a:lnTo>
                  <a:pt x="0" y="1392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92548" y="2284648"/>
            <a:ext cx="13773928" cy="5698351"/>
          </a:xfrm>
          <a:custGeom>
            <a:avLst/>
            <a:gdLst/>
            <a:ahLst/>
            <a:cxnLst/>
            <a:rect r="r" b="b" t="t" l="l"/>
            <a:pathLst>
              <a:path h="5698351" w="13773928">
                <a:moveTo>
                  <a:pt x="0" y="0"/>
                </a:moveTo>
                <a:lnTo>
                  <a:pt x="13773929" y="0"/>
                </a:lnTo>
                <a:lnTo>
                  <a:pt x="13773929" y="5698351"/>
                </a:lnTo>
                <a:lnTo>
                  <a:pt x="0" y="5698351"/>
                </a:lnTo>
                <a:lnTo>
                  <a:pt x="0" y="0"/>
                </a:lnTo>
                <a:close/>
              </a:path>
            </a:pathLst>
          </a:custGeom>
          <a:blipFill>
            <a:blip r:embed="rId4"/>
            <a:stretch>
              <a:fillRect l="0" t="0" r="0" b="0"/>
            </a:stretch>
          </a:blipFill>
        </p:spPr>
      </p:sp>
      <p:sp>
        <p:nvSpPr>
          <p:cNvPr name="TextBox 5" id="5"/>
          <p:cNvSpPr txBox="true"/>
          <p:nvPr/>
        </p:nvSpPr>
        <p:spPr>
          <a:xfrm rot="0">
            <a:off x="16850146" y="9201150"/>
            <a:ext cx="598067" cy="391795"/>
          </a:xfrm>
          <a:prstGeom prst="rect">
            <a:avLst/>
          </a:prstGeom>
        </p:spPr>
        <p:txBody>
          <a:bodyPr anchor="t" rtlCol="false" tIns="0" lIns="0" bIns="0" rIns="0">
            <a:spAutoFit/>
          </a:bodyPr>
          <a:lstStyle/>
          <a:p>
            <a:pPr algn="r">
              <a:lnSpc>
                <a:spcPts val="3079"/>
              </a:lnSpc>
            </a:pPr>
            <a:r>
              <a:rPr lang="en-US" sz="2199">
                <a:solidFill>
                  <a:srgbClr val="A97658"/>
                </a:solidFill>
                <a:latin typeface="Poppins Ultra-Bold"/>
              </a:rPr>
              <a:t>07</a:t>
            </a:r>
          </a:p>
        </p:txBody>
      </p:sp>
      <p:sp>
        <p:nvSpPr>
          <p:cNvPr name="TextBox 6" id="6"/>
          <p:cNvSpPr txBox="true"/>
          <p:nvPr/>
        </p:nvSpPr>
        <p:spPr>
          <a:xfrm rot="0">
            <a:off x="392548" y="332871"/>
            <a:ext cx="13353311" cy="1664507"/>
          </a:xfrm>
          <a:prstGeom prst="rect">
            <a:avLst/>
          </a:prstGeom>
        </p:spPr>
        <p:txBody>
          <a:bodyPr anchor="t" rtlCol="false" tIns="0" lIns="0" bIns="0" rIns="0">
            <a:spAutoFit/>
          </a:bodyPr>
          <a:lstStyle/>
          <a:p>
            <a:pPr>
              <a:lnSpc>
                <a:spcPts val="6442"/>
              </a:lnSpc>
            </a:pPr>
            <a:r>
              <a:rPr lang="en-US" sz="6021">
                <a:solidFill>
                  <a:srgbClr val="202020"/>
                </a:solidFill>
                <a:latin typeface="Object Sans Bold"/>
              </a:rPr>
              <a:t>HIGHEST OCCUPATION DEPENDING ON GENDER (MALE)</a:t>
            </a:r>
          </a:p>
        </p:txBody>
      </p:sp>
      <p:sp>
        <p:nvSpPr>
          <p:cNvPr name="TextBox 7" id="7"/>
          <p:cNvSpPr txBox="true"/>
          <p:nvPr/>
        </p:nvSpPr>
        <p:spPr>
          <a:xfrm rot="0">
            <a:off x="14383017" y="2189266"/>
            <a:ext cx="3675444" cy="7776216"/>
          </a:xfrm>
          <a:prstGeom prst="rect">
            <a:avLst/>
          </a:prstGeom>
        </p:spPr>
        <p:txBody>
          <a:bodyPr anchor="t" rtlCol="false" tIns="0" lIns="0" bIns="0" rIns="0">
            <a:spAutoFit/>
          </a:bodyPr>
          <a:lstStyle/>
          <a:p>
            <a:pPr>
              <a:lnSpc>
                <a:spcPts val="3088"/>
              </a:lnSpc>
            </a:pPr>
            <a:r>
              <a:rPr lang="en-US" sz="2206">
                <a:solidFill>
                  <a:srgbClr val="000000"/>
                </a:solidFill>
                <a:latin typeface="Poppins Bold"/>
              </a:rPr>
              <a:t>Occupation</a:t>
            </a:r>
          </a:p>
          <a:p>
            <a:pPr>
              <a:lnSpc>
                <a:spcPts val="3088"/>
              </a:lnSpc>
            </a:pPr>
            <a:r>
              <a:rPr lang="en-US" sz="2206">
                <a:solidFill>
                  <a:srgbClr val="000000"/>
                </a:solidFill>
                <a:latin typeface="Poppins"/>
              </a:rPr>
              <a:t>Craft-repair = 5789</a:t>
            </a:r>
          </a:p>
          <a:p>
            <a:pPr>
              <a:lnSpc>
                <a:spcPts val="3088"/>
              </a:lnSpc>
            </a:pPr>
            <a:r>
              <a:rPr lang="en-US" sz="2206">
                <a:solidFill>
                  <a:srgbClr val="000000"/>
                </a:solidFill>
                <a:latin typeface="Poppins"/>
              </a:rPr>
              <a:t>Exec-managerial = 4338</a:t>
            </a:r>
          </a:p>
          <a:p>
            <a:pPr>
              <a:lnSpc>
                <a:spcPts val="3088"/>
              </a:lnSpc>
            </a:pPr>
            <a:r>
              <a:rPr lang="en-US" sz="2206">
                <a:solidFill>
                  <a:srgbClr val="000000"/>
                </a:solidFill>
                <a:latin typeface="Poppins"/>
              </a:rPr>
              <a:t>Prof-specialty = 3930</a:t>
            </a:r>
          </a:p>
          <a:p>
            <a:pPr>
              <a:lnSpc>
                <a:spcPts val="3088"/>
              </a:lnSpc>
            </a:pPr>
            <a:r>
              <a:rPr lang="en-US" sz="2206">
                <a:solidFill>
                  <a:srgbClr val="000000"/>
                </a:solidFill>
                <a:latin typeface="Poppins"/>
              </a:rPr>
              <a:t>Sales = 3557</a:t>
            </a:r>
          </a:p>
          <a:p>
            <a:pPr>
              <a:lnSpc>
                <a:spcPts val="3088"/>
              </a:lnSpc>
            </a:pPr>
            <a:r>
              <a:rPr lang="en-US" sz="2206">
                <a:solidFill>
                  <a:srgbClr val="000000"/>
                </a:solidFill>
                <a:latin typeface="Poppins"/>
              </a:rPr>
              <a:t>Transport-moving = 2228</a:t>
            </a:r>
          </a:p>
          <a:p>
            <a:pPr>
              <a:lnSpc>
                <a:spcPts val="3088"/>
              </a:lnSpc>
            </a:pPr>
            <a:r>
              <a:rPr lang="en-US" sz="2206">
                <a:solidFill>
                  <a:srgbClr val="000000"/>
                </a:solidFill>
                <a:latin typeface="Poppins"/>
              </a:rPr>
              <a:t>Other-service = 2225</a:t>
            </a:r>
          </a:p>
          <a:p>
            <a:pPr>
              <a:lnSpc>
                <a:spcPts val="3088"/>
              </a:lnSpc>
            </a:pPr>
            <a:r>
              <a:rPr lang="en-US" sz="2206">
                <a:solidFill>
                  <a:srgbClr val="000000"/>
                </a:solidFill>
                <a:latin typeface="Poppins"/>
              </a:rPr>
              <a:t>Machine-op-inspct = 2218</a:t>
            </a:r>
          </a:p>
          <a:p>
            <a:pPr>
              <a:lnSpc>
                <a:spcPts val="3088"/>
              </a:lnSpc>
            </a:pPr>
            <a:r>
              <a:rPr lang="en-US" sz="2206">
                <a:solidFill>
                  <a:srgbClr val="000000"/>
                </a:solidFill>
                <a:latin typeface="Poppins"/>
              </a:rPr>
              <a:t>Adm-clerical = 1842</a:t>
            </a:r>
          </a:p>
          <a:p>
            <a:pPr>
              <a:lnSpc>
                <a:spcPts val="3088"/>
              </a:lnSpc>
            </a:pPr>
            <a:r>
              <a:rPr lang="en-US" sz="2206">
                <a:solidFill>
                  <a:srgbClr val="000000"/>
                </a:solidFill>
                <a:latin typeface="Poppins"/>
              </a:rPr>
              <a:t>Handlers-cleaners = 1818</a:t>
            </a:r>
          </a:p>
          <a:p>
            <a:pPr>
              <a:lnSpc>
                <a:spcPts val="3088"/>
              </a:lnSpc>
            </a:pPr>
            <a:r>
              <a:rPr lang="en-US" sz="2206">
                <a:solidFill>
                  <a:srgbClr val="000000"/>
                </a:solidFill>
                <a:latin typeface="Poppins"/>
              </a:rPr>
              <a:t>Farming-fishing = 1395</a:t>
            </a:r>
          </a:p>
          <a:p>
            <a:pPr>
              <a:lnSpc>
                <a:spcPts val="3088"/>
              </a:lnSpc>
            </a:pPr>
            <a:r>
              <a:rPr lang="en-US" sz="2206">
                <a:solidFill>
                  <a:srgbClr val="000000"/>
                </a:solidFill>
                <a:latin typeface="Poppins"/>
              </a:rPr>
              <a:t>? = 1002</a:t>
            </a:r>
          </a:p>
          <a:p>
            <a:pPr>
              <a:lnSpc>
                <a:spcPts val="3088"/>
              </a:lnSpc>
            </a:pPr>
            <a:r>
              <a:rPr lang="en-US" sz="2206">
                <a:solidFill>
                  <a:srgbClr val="000000"/>
                </a:solidFill>
                <a:latin typeface="Poppins"/>
              </a:rPr>
              <a:t>Tech-support = 884</a:t>
            </a:r>
          </a:p>
          <a:p>
            <a:pPr>
              <a:lnSpc>
                <a:spcPts val="3088"/>
              </a:lnSpc>
            </a:pPr>
            <a:r>
              <a:rPr lang="en-US" sz="2206">
                <a:solidFill>
                  <a:srgbClr val="000000"/>
                </a:solidFill>
                <a:latin typeface="Poppins"/>
              </a:rPr>
              <a:t>Protective-serv = 861</a:t>
            </a:r>
          </a:p>
          <a:p>
            <a:pPr>
              <a:lnSpc>
                <a:spcPts val="3088"/>
              </a:lnSpc>
            </a:pPr>
            <a:r>
              <a:rPr lang="en-US" sz="2206">
                <a:solidFill>
                  <a:srgbClr val="000000"/>
                </a:solidFill>
                <a:latin typeface="Poppins"/>
              </a:rPr>
              <a:t>nan = 534</a:t>
            </a:r>
          </a:p>
          <a:p>
            <a:pPr>
              <a:lnSpc>
                <a:spcPts val="3088"/>
              </a:lnSpc>
            </a:pPr>
            <a:r>
              <a:rPr lang="en-US" sz="2206">
                <a:solidFill>
                  <a:srgbClr val="000000"/>
                </a:solidFill>
                <a:latin typeface="Poppins"/>
              </a:rPr>
              <a:t>Armed-Forces = 15</a:t>
            </a:r>
          </a:p>
          <a:p>
            <a:pPr>
              <a:lnSpc>
                <a:spcPts val="3088"/>
              </a:lnSpc>
            </a:pPr>
            <a:r>
              <a:rPr lang="en-US" sz="2206">
                <a:solidFill>
                  <a:srgbClr val="000000"/>
                </a:solidFill>
                <a:latin typeface="Poppins"/>
              </a:rPr>
              <a:t>Priv-house-serv = 14</a:t>
            </a:r>
          </a:p>
          <a:p>
            <a:pPr>
              <a:lnSpc>
                <a:spcPts val="3088"/>
              </a:lnSpc>
            </a:pPr>
          </a:p>
          <a:p>
            <a:pPr>
              <a:lnSpc>
                <a:spcPts val="3088"/>
              </a:lnSpc>
            </a:pPr>
          </a:p>
          <a:p>
            <a:pPr>
              <a:lnSpc>
                <a:spcPts val="3088"/>
              </a:lnSpc>
              <a:spcBef>
                <a:spcPct val="0"/>
              </a:spcBef>
            </a:pPr>
          </a:p>
        </p:txBody>
      </p:sp>
      <p:sp>
        <p:nvSpPr>
          <p:cNvPr name="TextBox 8" id="8"/>
          <p:cNvSpPr txBox="true"/>
          <p:nvPr/>
        </p:nvSpPr>
        <p:spPr>
          <a:xfrm rot="0">
            <a:off x="1028700" y="8049660"/>
            <a:ext cx="7469289" cy="1915822"/>
          </a:xfrm>
          <a:prstGeom prst="rect">
            <a:avLst/>
          </a:prstGeom>
        </p:spPr>
        <p:txBody>
          <a:bodyPr anchor="t" rtlCol="false" tIns="0" lIns="0" bIns="0" rIns="0">
            <a:spAutoFit/>
          </a:bodyPr>
          <a:lstStyle/>
          <a:p>
            <a:pPr algn="just">
              <a:lnSpc>
                <a:spcPts val="3077"/>
              </a:lnSpc>
              <a:spcBef>
                <a:spcPct val="0"/>
              </a:spcBef>
            </a:pPr>
            <a:r>
              <a:rPr lang="en-US" sz="2197">
                <a:solidFill>
                  <a:srgbClr val="000000"/>
                </a:solidFill>
                <a:latin typeface="Poppins Bold"/>
              </a:rPr>
              <a:t>The 4 most common occupations among males are:</a:t>
            </a:r>
          </a:p>
          <a:p>
            <a:pPr algn="just">
              <a:lnSpc>
                <a:spcPts val="3077"/>
              </a:lnSpc>
              <a:spcBef>
                <a:spcPct val="0"/>
              </a:spcBef>
            </a:pPr>
            <a:r>
              <a:rPr lang="en-US" sz="2197">
                <a:solidFill>
                  <a:srgbClr val="000000"/>
                </a:solidFill>
                <a:latin typeface="Poppins"/>
              </a:rPr>
              <a:t>Craft-repair = 32.88%</a:t>
            </a:r>
          </a:p>
          <a:p>
            <a:pPr algn="just">
              <a:lnSpc>
                <a:spcPts val="3077"/>
              </a:lnSpc>
              <a:spcBef>
                <a:spcPct val="0"/>
              </a:spcBef>
            </a:pPr>
            <a:r>
              <a:rPr lang="en-US" sz="2197">
                <a:solidFill>
                  <a:srgbClr val="000000"/>
                </a:solidFill>
                <a:latin typeface="Poppins"/>
              </a:rPr>
              <a:t>Exec-managerial = 24.63%</a:t>
            </a:r>
          </a:p>
          <a:p>
            <a:pPr algn="just">
              <a:lnSpc>
                <a:spcPts val="3077"/>
              </a:lnSpc>
              <a:spcBef>
                <a:spcPct val="0"/>
              </a:spcBef>
            </a:pPr>
            <a:r>
              <a:rPr lang="en-US" sz="2197">
                <a:solidFill>
                  <a:srgbClr val="000000"/>
                </a:solidFill>
                <a:latin typeface="Poppins"/>
              </a:rPr>
              <a:t>Prof-specialty = 22.32%</a:t>
            </a:r>
          </a:p>
          <a:p>
            <a:pPr algn="just">
              <a:lnSpc>
                <a:spcPts val="3077"/>
              </a:lnSpc>
              <a:spcBef>
                <a:spcPct val="0"/>
              </a:spcBef>
            </a:pPr>
            <a:r>
              <a:rPr lang="en-US" sz="2197">
                <a:solidFill>
                  <a:srgbClr val="000000"/>
                </a:solidFill>
                <a:latin typeface="Poppins"/>
              </a:rPr>
              <a:t>Sales = 20.17%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20" y="2016428"/>
            <a:ext cx="18288000" cy="19050"/>
          </a:xfrm>
          <a:prstGeom prst="line">
            <a:avLst/>
          </a:prstGeom>
          <a:ln cap="flat" w="38100">
            <a:solidFill>
              <a:srgbClr val="202020"/>
            </a:solidFill>
            <a:prstDash val="solid"/>
            <a:headEnd type="none" len="sm" w="sm"/>
            <a:tailEnd type="none" len="sm" w="sm"/>
          </a:ln>
        </p:spPr>
      </p:sp>
      <p:sp>
        <p:nvSpPr>
          <p:cNvPr name="Freeform 3" id="3"/>
          <p:cNvSpPr/>
          <p:nvPr/>
        </p:nvSpPr>
        <p:spPr>
          <a:xfrm flipH="false" flipV="false" rot="0">
            <a:off x="16563183" y="266196"/>
            <a:ext cx="1392235" cy="1392235"/>
          </a:xfrm>
          <a:custGeom>
            <a:avLst/>
            <a:gdLst/>
            <a:ahLst/>
            <a:cxnLst/>
            <a:rect r="r" b="b" t="t" l="l"/>
            <a:pathLst>
              <a:path h="1392235" w="1392235">
                <a:moveTo>
                  <a:pt x="0" y="0"/>
                </a:moveTo>
                <a:lnTo>
                  <a:pt x="1392234" y="0"/>
                </a:lnTo>
                <a:lnTo>
                  <a:pt x="1392234" y="1392235"/>
                </a:lnTo>
                <a:lnTo>
                  <a:pt x="0" y="1392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417" y="2193249"/>
            <a:ext cx="14380190" cy="5900501"/>
          </a:xfrm>
          <a:custGeom>
            <a:avLst/>
            <a:gdLst/>
            <a:ahLst/>
            <a:cxnLst/>
            <a:rect r="r" b="b" t="t" l="l"/>
            <a:pathLst>
              <a:path h="5900501" w="14380190">
                <a:moveTo>
                  <a:pt x="0" y="0"/>
                </a:moveTo>
                <a:lnTo>
                  <a:pt x="14380191" y="0"/>
                </a:lnTo>
                <a:lnTo>
                  <a:pt x="14380191" y="5900502"/>
                </a:lnTo>
                <a:lnTo>
                  <a:pt x="0" y="5900502"/>
                </a:lnTo>
                <a:lnTo>
                  <a:pt x="0" y="0"/>
                </a:lnTo>
                <a:close/>
              </a:path>
            </a:pathLst>
          </a:custGeom>
          <a:blipFill>
            <a:blip r:embed="rId4"/>
            <a:stretch>
              <a:fillRect l="0" t="0" r="0" b="0"/>
            </a:stretch>
          </a:blipFill>
        </p:spPr>
      </p:sp>
      <p:sp>
        <p:nvSpPr>
          <p:cNvPr name="TextBox 5" id="5"/>
          <p:cNvSpPr txBox="true"/>
          <p:nvPr/>
        </p:nvSpPr>
        <p:spPr>
          <a:xfrm rot="0">
            <a:off x="16850146" y="9201150"/>
            <a:ext cx="598067" cy="391795"/>
          </a:xfrm>
          <a:prstGeom prst="rect">
            <a:avLst/>
          </a:prstGeom>
        </p:spPr>
        <p:txBody>
          <a:bodyPr anchor="t" rtlCol="false" tIns="0" lIns="0" bIns="0" rIns="0">
            <a:spAutoFit/>
          </a:bodyPr>
          <a:lstStyle/>
          <a:p>
            <a:pPr algn="r">
              <a:lnSpc>
                <a:spcPts val="3079"/>
              </a:lnSpc>
            </a:pPr>
            <a:r>
              <a:rPr lang="en-US" sz="2199">
                <a:solidFill>
                  <a:srgbClr val="A97658"/>
                </a:solidFill>
                <a:latin typeface="Poppins Ultra-Bold"/>
              </a:rPr>
              <a:t>08</a:t>
            </a:r>
          </a:p>
        </p:txBody>
      </p:sp>
      <p:sp>
        <p:nvSpPr>
          <p:cNvPr name="TextBox 6" id="6"/>
          <p:cNvSpPr txBox="true"/>
          <p:nvPr/>
        </p:nvSpPr>
        <p:spPr>
          <a:xfrm rot="0">
            <a:off x="392548" y="332871"/>
            <a:ext cx="13773928" cy="1664507"/>
          </a:xfrm>
          <a:prstGeom prst="rect">
            <a:avLst/>
          </a:prstGeom>
        </p:spPr>
        <p:txBody>
          <a:bodyPr anchor="t" rtlCol="false" tIns="0" lIns="0" bIns="0" rIns="0">
            <a:spAutoFit/>
          </a:bodyPr>
          <a:lstStyle/>
          <a:p>
            <a:pPr>
              <a:lnSpc>
                <a:spcPts val="6442"/>
              </a:lnSpc>
            </a:pPr>
            <a:r>
              <a:rPr lang="en-US" sz="6021">
                <a:solidFill>
                  <a:srgbClr val="202020"/>
                </a:solidFill>
                <a:latin typeface="Object Sans Bold"/>
              </a:rPr>
              <a:t>HIGHEST OCCUPATION DEPENDING ON GENDER (FEMALE)</a:t>
            </a:r>
          </a:p>
        </p:txBody>
      </p:sp>
      <p:sp>
        <p:nvSpPr>
          <p:cNvPr name="TextBox 7" id="7"/>
          <p:cNvSpPr txBox="true"/>
          <p:nvPr/>
        </p:nvSpPr>
        <p:spPr>
          <a:xfrm rot="0">
            <a:off x="14572651" y="2141993"/>
            <a:ext cx="3606105" cy="6249670"/>
          </a:xfrm>
          <a:prstGeom prst="rect">
            <a:avLst/>
          </a:prstGeom>
        </p:spPr>
        <p:txBody>
          <a:bodyPr anchor="t" rtlCol="false" tIns="0" lIns="0" bIns="0" rIns="0">
            <a:spAutoFit/>
          </a:bodyPr>
          <a:lstStyle/>
          <a:p>
            <a:pPr>
              <a:lnSpc>
                <a:spcPts val="3079"/>
              </a:lnSpc>
              <a:spcBef>
                <a:spcPct val="0"/>
              </a:spcBef>
            </a:pPr>
            <a:r>
              <a:rPr lang="en-US" sz="2199">
                <a:solidFill>
                  <a:srgbClr val="000000"/>
                </a:solidFill>
                <a:latin typeface="Poppins Bold"/>
              </a:rPr>
              <a:t>O</a:t>
            </a:r>
            <a:r>
              <a:rPr lang="en-US" sz="2199">
                <a:solidFill>
                  <a:srgbClr val="000000"/>
                </a:solidFill>
                <a:latin typeface="Poppins Bold"/>
              </a:rPr>
              <a:t>ccupation</a:t>
            </a:r>
          </a:p>
          <a:p>
            <a:pPr>
              <a:lnSpc>
                <a:spcPts val="3079"/>
              </a:lnSpc>
              <a:spcBef>
                <a:spcPct val="0"/>
              </a:spcBef>
            </a:pPr>
            <a:r>
              <a:rPr lang="en-US" sz="2199">
                <a:solidFill>
                  <a:srgbClr val="000000"/>
                </a:solidFill>
                <a:latin typeface="Poppins"/>
              </a:rPr>
              <a:t>Adm-clerical = 3769</a:t>
            </a:r>
          </a:p>
          <a:p>
            <a:pPr>
              <a:lnSpc>
                <a:spcPts val="3079"/>
              </a:lnSpc>
              <a:spcBef>
                <a:spcPct val="0"/>
              </a:spcBef>
            </a:pPr>
            <a:r>
              <a:rPr lang="en-US" sz="2199">
                <a:solidFill>
                  <a:srgbClr val="000000"/>
                </a:solidFill>
                <a:latin typeface="Poppins"/>
              </a:rPr>
              <a:t>Other-service = 2698</a:t>
            </a:r>
          </a:p>
          <a:p>
            <a:pPr>
              <a:lnSpc>
                <a:spcPts val="3079"/>
              </a:lnSpc>
              <a:spcBef>
                <a:spcPct val="0"/>
              </a:spcBef>
            </a:pPr>
            <a:r>
              <a:rPr lang="en-US" sz="2199">
                <a:solidFill>
                  <a:srgbClr val="000000"/>
                </a:solidFill>
                <a:latin typeface="Poppins"/>
              </a:rPr>
              <a:t>Prof-specialty = 2242</a:t>
            </a:r>
          </a:p>
          <a:p>
            <a:pPr>
              <a:lnSpc>
                <a:spcPts val="3079"/>
              </a:lnSpc>
              <a:spcBef>
                <a:spcPct val="0"/>
              </a:spcBef>
            </a:pPr>
            <a:r>
              <a:rPr lang="en-US" sz="2199">
                <a:solidFill>
                  <a:srgbClr val="000000"/>
                </a:solidFill>
                <a:latin typeface="Poppins"/>
              </a:rPr>
              <a:t>Sales = 1947</a:t>
            </a:r>
          </a:p>
          <a:p>
            <a:pPr>
              <a:lnSpc>
                <a:spcPts val="3079"/>
              </a:lnSpc>
              <a:spcBef>
                <a:spcPct val="0"/>
              </a:spcBef>
            </a:pPr>
            <a:r>
              <a:rPr lang="en-US" sz="2199">
                <a:solidFill>
                  <a:srgbClr val="000000"/>
                </a:solidFill>
                <a:latin typeface="Poppins"/>
              </a:rPr>
              <a:t>Exec-managerial = 1748</a:t>
            </a:r>
          </a:p>
          <a:p>
            <a:pPr>
              <a:lnSpc>
                <a:spcPts val="3079"/>
              </a:lnSpc>
              <a:spcBef>
                <a:spcPct val="0"/>
              </a:spcBef>
            </a:pPr>
            <a:r>
              <a:rPr lang="en-US" sz="2199">
                <a:solidFill>
                  <a:srgbClr val="000000"/>
                </a:solidFill>
                <a:latin typeface="Poppins"/>
              </a:rPr>
              <a:t>? = 841</a:t>
            </a:r>
          </a:p>
          <a:p>
            <a:pPr>
              <a:lnSpc>
                <a:spcPts val="3079"/>
              </a:lnSpc>
              <a:spcBef>
                <a:spcPct val="0"/>
              </a:spcBef>
            </a:pPr>
            <a:r>
              <a:rPr lang="en-US" sz="2199">
                <a:solidFill>
                  <a:srgbClr val="000000"/>
                </a:solidFill>
                <a:latin typeface="Poppins"/>
              </a:rPr>
              <a:t>Machine-op-inspct = 804</a:t>
            </a:r>
          </a:p>
          <a:p>
            <a:pPr>
              <a:lnSpc>
                <a:spcPts val="3079"/>
              </a:lnSpc>
              <a:spcBef>
                <a:spcPct val="0"/>
              </a:spcBef>
            </a:pPr>
            <a:r>
              <a:rPr lang="en-US" sz="2199">
                <a:solidFill>
                  <a:srgbClr val="000000"/>
                </a:solidFill>
                <a:latin typeface="Poppins"/>
              </a:rPr>
              <a:t>Tech-support = 562</a:t>
            </a:r>
          </a:p>
          <a:p>
            <a:pPr>
              <a:lnSpc>
                <a:spcPts val="3079"/>
              </a:lnSpc>
              <a:spcBef>
                <a:spcPct val="0"/>
              </a:spcBef>
            </a:pPr>
            <a:r>
              <a:rPr lang="en-US" sz="2199">
                <a:solidFill>
                  <a:srgbClr val="000000"/>
                </a:solidFill>
                <a:latin typeface="Poppins"/>
              </a:rPr>
              <a:t>nan = 432</a:t>
            </a:r>
          </a:p>
          <a:p>
            <a:pPr>
              <a:lnSpc>
                <a:spcPts val="3079"/>
              </a:lnSpc>
              <a:spcBef>
                <a:spcPct val="0"/>
              </a:spcBef>
            </a:pPr>
            <a:r>
              <a:rPr lang="en-US" sz="2199">
                <a:solidFill>
                  <a:srgbClr val="000000"/>
                </a:solidFill>
                <a:latin typeface="Poppins"/>
              </a:rPr>
              <a:t>Craft-repair = 323</a:t>
            </a:r>
          </a:p>
          <a:p>
            <a:pPr>
              <a:lnSpc>
                <a:spcPts val="3079"/>
              </a:lnSpc>
              <a:spcBef>
                <a:spcPct val="0"/>
              </a:spcBef>
            </a:pPr>
            <a:r>
              <a:rPr lang="en-US" sz="2199">
                <a:solidFill>
                  <a:srgbClr val="000000"/>
                </a:solidFill>
                <a:latin typeface="Poppins"/>
              </a:rPr>
              <a:t>Handlers-cleaners = 254</a:t>
            </a:r>
          </a:p>
          <a:p>
            <a:pPr>
              <a:lnSpc>
                <a:spcPts val="3079"/>
              </a:lnSpc>
              <a:spcBef>
                <a:spcPct val="0"/>
              </a:spcBef>
            </a:pPr>
            <a:r>
              <a:rPr lang="en-US" sz="2199">
                <a:solidFill>
                  <a:srgbClr val="000000"/>
                </a:solidFill>
                <a:latin typeface="Poppins"/>
              </a:rPr>
              <a:t>Priv-house-serv = 228</a:t>
            </a:r>
          </a:p>
          <a:p>
            <a:pPr>
              <a:lnSpc>
                <a:spcPts val="3079"/>
              </a:lnSpc>
              <a:spcBef>
                <a:spcPct val="0"/>
              </a:spcBef>
            </a:pPr>
            <a:r>
              <a:rPr lang="en-US" sz="2199">
                <a:solidFill>
                  <a:srgbClr val="000000"/>
                </a:solidFill>
                <a:latin typeface="Poppins"/>
              </a:rPr>
              <a:t>Transport-moving = 127</a:t>
            </a:r>
          </a:p>
          <a:p>
            <a:pPr>
              <a:lnSpc>
                <a:spcPts val="3079"/>
              </a:lnSpc>
              <a:spcBef>
                <a:spcPct val="0"/>
              </a:spcBef>
            </a:pPr>
            <a:r>
              <a:rPr lang="en-US" sz="2199">
                <a:solidFill>
                  <a:srgbClr val="000000"/>
                </a:solidFill>
                <a:latin typeface="Poppins"/>
              </a:rPr>
              <a:t>Protective-serv = 122</a:t>
            </a:r>
          </a:p>
          <a:p>
            <a:pPr>
              <a:lnSpc>
                <a:spcPts val="3079"/>
              </a:lnSpc>
              <a:spcBef>
                <a:spcPct val="0"/>
              </a:spcBef>
            </a:pPr>
            <a:r>
              <a:rPr lang="en-US" sz="2199">
                <a:solidFill>
                  <a:srgbClr val="000000"/>
                </a:solidFill>
                <a:latin typeface="Poppins"/>
              </a:rPr>
              <a:t>Farming-fishing = 95</a:t>
            </a:r>
          </a:p>
        </p:txBody>
      </p:sp>
      <p:sp>
        <p:nvSpPr>
          <p:cNvPr name="TextBox 8" id="8"/>
          <p:cNvSpPr txBox="true"/>
          <p:nvPr/>
        </p:nvSpPr>
        <p:spPr>
          <a:xfrm rot="0">
            <a:off x="715140" y="7966502"/>
            <a:ext cx="7984161" cy="2020785"/>
          </a:xfrm>
          <a:prstGeom prst="rect">
            <a:avLst/>
          </a:prstGeom>
        </p:spPr>
        <p:txBody>
          <a:bodyPr anchor="t" rtlCol="false" tIns="0" lIns="0" bIns="0" rIns="0">
            <a:spAutoFit/>
          </a:bodyPr>
          <a:lstStyle/>
          <a:p>
            <a:pPr>
              <a:lnSpc>
                <a:spcPts val="3173"/>
              </a:lnSpc>
              <a:spcBef>
                <a:spcPct val="0"/>
              </a:spcBef>
            </a:pPr>
            <a:r>
              <a:rPr lang="en-US" sz="2266">
                <a:solidFill>
                  <a:srgbClr val="000000"/>
                </a:solidFill>
                <a:latin typeface="Poppins Bold"/>
              </a:rPr>
              <a:t>The 4 most common occupations among females are:</a:t>
            </a:r>
          </a:p>
          <a:p>
            <a:pPr>
              <a:lnSpc>
                <a:spcPts val="3173"/>
              </a:lnSpc>
              <a:spcBef>
                <a:spcPct val="0"/>
              </a:spcBef>
            </a:pPr>
            <a:r>
              <a:rPr lang="en-US" sz="2266">
                <a:solidFill>
                  <a:srgbClr val="000000"/>
                </a:solidFill>
                <a:latin typeface="Poppins"/>
              </a:rPr>
              <a:t>Adm-clerical = 35.37%</a:t>
            </a:r>
          </a:p>
          <a:p>
            <a:pPr>
              <a:lnSpc>
                <a:spcPts val="3173"/>
              </a:lnSpc>
              <a:spcBef>
                <a:spcPct val="0"/>
              </a:spcBef>
            </a:pPr>
            <a:r>
              <a:rPr lang="en-US" sz="2266">
                <a:solidFill>
                  <a:srgbClr val="000000"/>
                </a:solidFill>
                <a:latin typeface="Poppins"/>
              </a:rPr>
              <a:t>Other-service = 25.32%</a:t>
            </a:r>
          </a:p>
          <a:p>
            <a:pPr>
              <a:lnSpc>
                <a:spcPts val="3173"/>
              </a:lnSpc>
              <a:spcBef>
                <a:spcPct val="0"/>
              </a:spcBef>
            </a:pPr>
            <a:r>
              <a:rPr lang="en-US" sz="2266">
                <a:solidFill>
                  <a:srgbClr val="000000"/>
                </a:solidFill>
                <a:latin typeface="Poppins"/>
              </a:rPr>
              <a:t>Prof-specialty = 21.05%</a:t>
            </a:r>
          </a:p>
          <a:p>
            <a:pPr>
              <a:lnSpc>
                <a:spcPts val="3173"/>
              </a:lnSpc>
              <a:spcBef>
                <a:spcPct val="0"/>
              </a:spcBef>
            </a:pPr>
            <a:r>
              <a:rPr lang="en-US" sz="2266">
                <a:solidFill>
                  <a:srgbClr val="000000"/>
                </a:solidFill>
                <a:latin typeface="Poppins"/>
              </a:rPr>
              <a:t>Sales = 18.26%</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20" y="2016428"/>
            <a:ext cx="18288000" cy="19050"/>
          </a:xfrm>
          <a:prstGeom prst="line">
            <a:avLst/>
          </a:prstGeom>
          <a:ln cap="flat" w="38100">
            <a:solidFill>
              <a:srgbClr val="202020"/>
            </a:solidFill>
            <a:prstDash val="solid"/>
            <a:headEnd type="none" len="sm" w="sm"/>
            <a:tailEnd type="none" len="sm" w="sm"/>
          </a:ln>
        </p:spPr>
      </p:sp>
      <p:sp>
        <p:nvSpPr>
          <p:cNvPr name="Freeform 3" id="3"/>
          <p:cNvSpPr/>
          <p:nvPr/>
        </p:nvSpPr>
        <p:spPr>
          <a:xfrm flipH="false" flipV="false" rot="0">
            <a:off x="16563183" y="266196"/>
            <a:ext cx="1392235" cy="1392235"/>
          </a:xfrm>
          <a:custGeom>
            <a:avLst/>
            <a:gdLst/>
            <a:ahLst/>
            <a:cxnLst/>
            <a:rect r="r" b="b" t="t" l="l"/>
            <a:pathLst>
              <a:path h="1392235" w="1392235">
                <a:moveTo>
                  <a:pt x="0" y="0"/>
                </a:moveTo>
                <a:lnTo>
                  <a:pt x="1392234" y="0"/>
                </a:lnTo>
                <a:lnTo>
                  <a:pt x="1392234" y="1392235"/>
                </a:lnTo>
                <a:lnTo>
                  <a:pt x="0" y="1392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0972" y="3626677"/>
            <a:ext cx="17806057" cy="5798946"/>
          </a:xfrm>
          <a:custGeom>
            <a:avLst/>
            <a:gdLst/>
            <a:ahLst/>
            <a:cxnLst/>
            <a:rect r="r" b="b" t="t" l="l"/>
            <a:pathLst>
              <a:path h="5798946" w="17806057">
                <a:moveTo>
                  <a:pt x="0" y="0"/>
                </a:moveTo>
                <a:lnTo>
                  <a:pt x="17806056" y="0"/>
                </a:lnTo>
                <a:lnTo>
                  <a:pt x="17806056" y="5798946"/>
                </a:lnTo>
                <a:lnTo>
                  <a:pt x="0" y="5798946"/>
                </a:lnTo>
                <a:lnTo>
                  <a:pt x="0" y="0"/>
                </a:lnTo>
                <a:close/>
              </a:path>
            </a:pathLst>
          </a:custGeom>
          <a:blipFill>
            <a:blip r:embed="rId4"/>
            <a:stretch>
              <a:fillRect l="0" t="0" r="0" b="0"/>
            </a:stretch>
          </a:blipFill>
        </p:spPr>
      </p:sp>
      <p:sp>
        <p:nvSpPr>
          <p:cNvPr name="TextBox 5" id="5"/>
          <p:cNvSpPr txBox="true"/>
          <p:nvPr/>
        </p:nvSpPr>
        <p:spPr>
          <a:xfrm rot="0">
            <a:off x="16850146" y="9201150"/>
            <a:ext cx="598067" cy="391795"/>
          </a:xfrm>
          <a:prstGeom prst="rect">
            <a:avLst/>
          </a:prstGeom>
        </p:spPr>
        <p:txBody>
          <a:bodyPr anchor="t" rtlCol="false" tIns="0" lIns="0" bIns="0" rIns="0">
            <a:spAutoFit/>
          </a:bodyPr>
          <a:lstStyle/>
          <a:p>
            <a:pPr algn="r">
              <a:lnSpc>
                <a:spcPts val="3079"/>
              </a:lnSpc>
            </a:pPr>
            <a:r>
              <a:rPr lang="en-US" sz="2199">
                <a:solidFill>
                  <a:srgbClr val="A97658"/>
                </a:solidFill>
                <a:latin typeface="Poppins Ultra-Bold"/>
              </a:rPr>
              <a:t>09</a:t>
            </a:r>
          </a:p>
        </p:txBody>
      </p:sp>
      <p:sp>
        <p:nvSpPr>
          <p:cNvPr name="TextBox 6" id="6"/>
          <p:cNvSpPr txBox="true"/>
          <p:nvPr/>
        </p:nvSpPr>
        <p:spPr>
          <a:xfrm rot="0">
            <a:off x="375375" y="637728"/>
            <a:ext cx="13773928" cy="848619"/>
          </a:xfrm>
          <a:prstGeom prst="rect">
            <a:avLst/>
          </a:prstGeom>
        </p:spPr>
        <p:txBody>
          <a:bodyPr anchor="t" rtlCol="false" tIns="0" lIns="0" bIns="0" rIns="0">
            <a:spAutoFit/>
          </a:bodyPr>
          <a:lstStyle/>
          <a:p>
            <a:pPr>
              <a:lnSpc>
                <a:spcPts val="6442"/>
              </a:lnSpc>
            </a:pPr>
            <a:r>
              <a:rPr lang="en-US" sz="6021">
                <a:solidFill>
                  <a:srgbClr val="202020"/>
                </a:solidFill>
                <a:latin typeface="Object Sans Bold"/>
              </a:rPr>
              <a:t>CAPITAL GAIN OF COUNTRIES</a:t>
            </a:r>
          </a:p>
        </p:txBody>
      </p:sp>
      <p:sp>
        <p:nvSpPr>
          <p:cNvPr name="TextBox 7" id="7"/>
          <p:cNvSpPr txBox="true"/>
          <p:nvPr/>
        </p:nvSpPr>
        <p:spPr>
          <a:xfrm rot="0">
            <a:off x="482307" y="2368652"/>
            <a:ext cx="11243898" cy="821145"/>
          </a:xfrm>
          <a:prstGeom prst="rect">
            <a:avLst/>
          </a:prstGeom>
        </p:spPr>
        <p:txBody>
          <a:bodyPr anchor="t" rtlCol="false" tIns="0" lIns="0" bIns="0" rIns="0">
            <a:spAutoFit/>
          </a:bodyPr>
          <a:lstStyle/>
          <a:p>
            <a:pPr>
              <a:lnSpc>
                <a:spcPts val="3244"/>
              </a:lnSpc>
              <a:spcBef>
                <a:spcPct val="0"/>
              </a:spcBef>
            </a:pPr>
            <a:r>
              <a:rPr lang="en-US" sz="2317">
                <a:solidFill>
                  <a:srgbClr val="000000"/>
                </a:solidFill>
                <a:latin typeface="Poppins Bold"/>
              </a:rPr>
              <a:t>Capital gain is an economic concept defined as the profit earned on the sale of an asset which has increased in value over the holding period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DAGCZQKr0bc</dc:identifier>
  <dcterms:modified xsi:type="dcterms:W3CDTF">2011-08-01T06:04:30Z</dcterms:modified>
  <cp:revision>1</cp:revision>
  <dc:title>Data Wrangling and Analysis</dc:title>
</cp:coreProperties>
</file>